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1" r:id="rId6"/>
    <p:sldId id="262" r:id="rId7"/>
    <p:sldId id="270" r:id="rId8"/>
    <p:sldId id="263" r:id="rId9"/>
    <p:sldId id="265" r:id="rId10"/>
    <p:sldId id="267" r:id="rId11"/>
    <p:sldId id="274" r:id="rId12"/>
    <p:sldId id="269" r:id="rId13"/>
    <p:sldId id="276" r:id="rId14"/>
    <p:sldId id="278" r:id="rId15"/>
    <p:sldId id="279" r:id="rId16"/>
    <p:sldId id="280" r:id="rId17"/>
    <p:sldId id="282" r:id="rId18"/>
    <p:sldId id="281" r:id="rId19"/>
    <p:sldId id="271" r:id="rId20"/>
    <p:sldId id="272" r:id="rId21"/>
    <p:sldId id="273" r:id="rId22"/>
    <p:sldId id="283" r:id="rId23"/>
    <p:sldId id="275" r:id="rId24"/>
    <p:sldId id="260"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1282F-B6F2-4413-956F-839CF6F8DE19}" type="datetimeFigureOut">
              <a:rPr lang="en-US" smtClean="0"/>
              <a:t>10/24/2018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66D50-BE39-45CD-810D-7E029F955CFE}" type="slidenum">
              <a:rPr lang="en-US" smtClean="0"/>
              <a:t>‹#›</a:t>
            </a:fld>
            <a:endParaRPr lang="en-US" dirty="0"/>
          </a:p>
        </p:txBody>
      </p:sp>
    </p:spTree>
    <p:extLst>
      <p:ext uri="{BB962C8B-B14F-4D97-AF65-F5344CB8AC3E}">
        <p14:creationId xmlns:p14="http://schemas.microsoft.com/office/powerpoint/2010/main" val="199286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ims.uw.edu/resource-library/care-management-tracking-system-cm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Great-great</a:t>
            </a:r>
            <a:r>
              <a:rPr lang="en-US" baseline="0" dirty="0" smtClean="0"/>
              <a:t> grand daughter of John Deere, inventor of the steel plow</a:t>
            </a:r>
            <a:endParaRPr lang="en-US" dirty="0"/>
          </a:p>
        </p:txBody>
      </p:sp>
      <p:sp>
        <p:nvSpPr>
          <p:cNvPr id="4" name="Slide Number Placeholder 3"/>
          <p:cNvSpPr>
            <a:spLocks noGrp="1"/>
          </p:cNvSpPr>
          <p:nvPr>
            <p:ph type="sldNum" sz="quarter" idx="10"/>
          </p:nvPr>
        </p:nvSpPr>
        <p:spPr/>
        <p:txBody>
          <a:bodyPr/>
          <a:lstStyle/>
          <a:p>
            <a:fld id="{38F66D50-BE39-45CD-810D-7E029F955CFE}" type="slidenum">
              <a:rPr lang="en-US" smtClean="0"/>
              <a:t>4</a:t>
            </a:fld>
            <a:endParaRPr lang="en-US" dirty="0"/>
          </a:p>
        </p:txBody>
      </p:sp>
    </p:spTree>
    <p:extLst>
      <p:ext uri="{BB962C8B-B14F-4D97-AF65-F5344CB8AC3E}">
        <p14:creationId xmlns:p14="http://schemas.microsoft.com/office/powerpoint/2010/main" val="26951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organization is in a collaborative pilot with Child Abuse, Listening, &amp; Mediation (CALM) in a project to identify families at risk for Adverse Childhood Events (ACEs). Under this program, children will be screened during their routine “well child” visits by their pediatrician. Those found to be at risk will be directed toward resources designed to ameliorate the risk of trauma to the child. </a:t>
            </a:r>
          </a:p>
          <a:p>
            <a:endParaRPr lang="en-US" dirty="0"/>
          </a:p>
        </p:txBody>
      </p:sp>
      <p:sp>
        <p:nvSpPr>
          <p:cNvPr id="4" name="Slide Number Placeholder 3"/>
          <p:cNvSpPr>
            <a:spLocks noGrp="1"/>
          </p:cNvSpPr>
          <p:nvPr>
            <p:ph type="sldNum" sz="quarter" idx="10"/>
          </p:nvPr>
        </p:nvSpPr>
        <p:spPr/>
        <p:txBody>
          <a:bodyPr/>
          <a:lstStyle/>
          <a:p>
            <a:fld id="{89AF7334-09BD-4D74-8A32-5CB997615C86}" type="slidenum">
              <a:rPr lang="en-US" smtClean="0"/>
              <a:t>20</a:t>
            </a:fld>
            <a:endParaRPr lang="en-US" dirty="0"/>
          </a:p>
        </p:txBody>
      </p:sp>
    </p:spTree>
    <p:extLst>
      <p:ext uri="{BB962C8B-B14F-4D97-AF65-F5344CB8AC3E}">
        <p14:creationId xmlns:p14="http://schemas.microsoft.com/office/powerpoint/2010/main" val="238246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F7334-09BD-4D74-8A32-5CB997615C86}" type="slidenum">
              <a:rPr lang="en-US" smtClean="0"/>
              <a:t>21</a:t>
            </a:fld>
            <a:endParaRPr lang="en-US" dirty="0"/>
          </a:p>
        </p:txBody>
      </p:sp>
    </p:spTree>
    <p:extLst>
      <p:ext uri="{BB962C8B-B14F-4D97-AF65-F5344CB8AC3E}">
        <p14:creationId xmlns:p14="http://schemas.microsoft.com/office/powerpoint/2010/main" val="222539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that test positive on the Drug Abuse Screening Tool (DAST) undergo a brief intervention with their provider and are referred to BH where they are offered motivational counseling. Collaborations are in place with the Counsel on Alcoholism and Drug Abuse (CADA) and  Sanctuary Centers, an organization targeting individuals with coexisting disorders, to provide resources to those who have agreed to treatment. Two of the organization’s providers have obtained DATA 2000 waivers and are actively engaged in MAT to those individuals for whom that tool is indicated.</a:t>
            </a:r>
            <a:endParaRPr lang="en-US" dirty="0"/>
          </a:p>
        </p:txBody>
      </p:sp>
      <p:sp>
        <p:nvSpPr>
          <p:cNvPr id="4" name="Slide Number Placeholder 3"/>
          <p:cNvSpPr>
            <a:spLocks noGrp="1"/>
          </p:cNvSpPr>
          <p:nvPr>
            <p:ph type="sldNum" sz="quarter" idx="10"/>
          </p:nvPr>
        </p:nvSpPr>
        <p:spPr/>
        <p:txBody>
          <a:bodyPr/>
          <a:lstStyle/>
          <a:p>
            <a:fld id="{89AF7334-09BD-4D74-8A32-5CB997615C86}" type="slidenum">
              <a:rPr lang="en-US" smtClean="0"/>
              <a:t>7</a:t>
            </a:fld>
            <a:endParaRPr lang="en-US"/>
          </a:p>
        </p:txBody>
      </p:sp>
    </p:spTree>
    <p:extLst>
      <p:ext uri="{BB962C8B-B14F-4D97-AF65-F5344CB8AC3E}">
        <p14:creationId xmlns:p14="http://schemas.microsoft.com/office/powerpoint/2010/main" val="178977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1200" b="0" i="0" u="none" strike="noStrike" kern="1200" cap="none" spc="0" normalizeH="0" baseline="0" noProof="0" dirty="0" smtClean="0">
                <a:ln>
                  <a:noFill/>
                </a:ln>
                <a:solidFill>
                  <a:schemeClr val="tx1"/>
                </a:solidFill>
                <a:effectLst/>
                <a:uLnTx/>
                <a:uFillTx/>
                <a:latin typeface="Century Gothic"/>
                <a:ea typeface="+mn-ea"/>
                <a:cs typeface="+mn-cs"/>
              </a:rPr>
              <a:t>William and </a:t>
            </a:r>
            <a:r>
              <a:rPr lang="en-US" dirty="0" smtClean="0">
                <a:solidFill>
                  <a:schemeClr val="tx1"/>
                </a:solidFill>
                <a:latin typeface="Century Gothic"/>
              </a:rPr>
              <a:t>Mary Jane</a:t>
            </a:r>
            <a:r>
              <a:rPr lang="en-US" baseline="0" dirty="0" smtClean="0">
                <a:solidFill>
                  <a:schemeClr val="tx1"/>
                </a:solidFill>
                <a:latin typeface="Century Gothic"/>
              </a:rPr>
              <a:t> </a:t>
            </a:r>
            <a:r>
              <a:rPr kumimoji="0" lang="en-US" sz="1200" b="0" i="0" u="none" strike="noStrike" kern="1200" cap="none" spc="0" normalizeH="0" baseline="0" noProof="0" dirty="0" smtClean="0">
                <a:ln>
                  <a:noFill/>
                </a:ln>
                <a:solidFill>
                  <a:schemeClr val="tx1"/>
                </a:solidFill>
                <a:effectLst/>
                <a:uLnTx/>
                <a:uFillTx/>
                <a:latin typeface="Century Gothic"/>
                <a:ea typeface="+mn-ea"/>
                <a:cs typeface="+mn-cs"/>
              </a:rPr>
              <a:t>Brinton Neighborhood Counseling Program</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38F66D50-BE39-45CD-810D-7E029F955CFE}" type="slidenum">
              <a:rPr lang="en-US" smtClean="0"/>
              <a:t>8</a:t>
            </a:fld>
            <a:endParaRPr lang="en-US" dirty="0"/>
          </a:p>
        </p:txBody>
      </p:sp>
    </p:spTree>
    <p:extLst>
      <p:ext uri="{BB962C8B-B14F-4D97-AF65-F5344CB8AC3E}">
        <p14:creationId xmlns:p14="http://schemas.microsoft.com/office/powerpoint/2010/main" val="217777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66D50-BE39-45CD-810D-7E029F955CFE}" type="slidenum">
              <a:rPr lang="en-US" smtClean="0"/>
              <a:t>9</a:t>
            </a:fld>
            <a:endParaRPr lang="en-US"/>
          </a:p>
        </p:txBody>
      </p:sp>
    </p:spTree>
    <p:extLst>
      <p:ext uri="{BB962C8B-B14F-4D97-AF65-F5344CB8AC3E}">
        <p14:creationId xmlns:p14="http://schemas.microsoft.com/office/powerpoint/2010/main" val="143320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 Guzman and Karina Valle</a:t>
            </a:r>
            <a:endParaRPr lang="en-US" dirty="0"/>
          </a:p>
        </p:txBody>
      </p:sp>
      <p:sp>
        <p:nvSpPr>
          <p:cNvPr id="4" name="Slide Number Placeholder 3"/>
          <p:cNvSpPr>
            <a:spLocks noGrp="1"/>
          </p:cNvSpPr>
          <p:nvPr>
            <p:ph type="sldNum" sz="quarter" idx="10"/>
          </p:nvPr>
        </p:nvSpPr>
        <p:spPr/>
        <p:txBody>
          <a:bodyPr/>
          <a:lstStyle/>
          <a:p>
            <a:fld id="{38F66D50-BE39-45CD-810D-7E029F955CFE}" type="slidenum">
              <a:rPr lang="en-US" smtClean="0"/>
              <a:t>10</a:t>
            </a:fld>
            <a:endParaRPr lang="en-US" dirty="0"/>
          </a:p>
        </p:txBody>
      </p:sp>
    </p:spTree>
    <p:extLst>
      <p:ext uri="{BB962C8B-B14F-4D97-AF65-F5344CB8AC3E}">
        <p14:creationId xmlns:p14="http://schemas.microsoft.com/office/powerpoint/2010/main" val="39702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Cavalletto</a:t>
            </a:r>
            <a:r>
              <a:rPr lang="en-US" baseline="0" dirty="0" smtClean="0"/>
              <a:t> Building Clinic</a:t>
            </a:r>
            <a:endParaRPr lang="en-US" dirty="0"/>
          </a:p>
        </p:txBody>
      </p:sp>
      <p:sp>
        <p:nvSpPr>
          <p:cNvPr id="4" name="Slide Number Placeholder 3"/>
          <p:cNvSpPr>
            <a:spLocks noGrp="1"/>
          </p:cNvSpPr>
          <p:nvPr>
            <p:ph type="sldNum" sz="quarter" idx="10"/>
          </p:nvPr>
        </p:nvSpPr>
        <p:spPr/>
        <p:txBody>
          <a:bodyPr/>
          <a:lstStyle/>
          <a:p>
            <a:fld id="{38F66D50-BE39-45CD-810D-7E029F955CFE}" type="slidenum">
              <a:rPr lang="en-US" smtClean="0"/>
              <a:t>11</a:t>
            </a:fld>
            <a:endParaRPr lang="en-US" dirty="0"/>
          </a:p>
        </p:txBody>
      </p:sp>
    </p:spTree>
    <p:extLst>
      <p:ext uri="{BB962C8B-B14F-4D97-AF65-F5344CB8AC3E}">
        <p14:creationId xmlns:p14="http://schemas.microsoft.com/office/powerpoint/2010/main" val="232265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AIMS Collaborative Care Model </a:t>
            </a:r>
            <a:endParaRPr lang="en-US" dirty="0"/>
          </a:p>
        </p:txBody>
      </p:sp>
      <p:sp>
        <p:nvSpPr>
          <p:cNvPr id="4" name="Slide Number Placeholder 3"/>
          <p:cNvSpPr>
            <a:spLocks noGrp="1"/>
          </p:cNvSpPr>
          <p:nvPr>
            <p:ph type="sldNum" sz="quarter" idx="10"/>
          </p:nvPr>
        </p:nvSpPr>
        <p:spPr/>
        <p:txBody>
          <a:bodyPr/>
          <a:lstStyle/>
          <a:p>
            <a:fld id="{38F66D50-BE39-45CD-810D-7E029F955CFE}" type="slidenum">
              <a:rPr lang="en-US" smtClean="0"/>
              <a:t>12</a:t>
            </a:fld>
            <a:endParaRPr lang="en-US" dirty="0"/>
          </a:p>
        </p:txBody>
      </p:sp>
    </p:spTree>
    <p:extLst>
      <p:ext uri="{BB962C8B-B14F-4D97-AF65-F5344CB8AC3E}">
        <p14:creationId xmlns:p14="http://schemas.microsoft.com/office/powerpoint/2010/main" val="2805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Half of the patients were randomly assigned to receive the care normally available in their primary care clinic, including medications (70% of usual care patients) and/or referral to specialty mental health. The other half of patients were randomly assigned to receive the IMPACT model of depression care, also known as Collaborative Care. A patient registry (</a:t>
            </a:r>
            <a:r>
              <a:rPr lang="en-US" dirty="0" smtClean="0">
                <a:hlinkClick r:id="rId3"/>
              </a:rPr>
              <a:t>CMTS</a:t>
            </a:r>
            <a:r>
              <a:rPr lang="en-US" dirty="0" smtClean="0"/>
              <a:t>) was developed for the trial that tracked and measured patient goals and clinical outcomes, and facilitated treatment adjustment if a patient was not improving as expected.</a:t>
            </a:r>
            <a:endParaRPr lang="en-US" dirty="0"/>
          </a:p>
        </p:txBody>
      </p:sp>
      <p:sp>
        <p:nvSpPr>
          <p:cNvPr id="4" name="Slide Number Placeholder 3"/>
          <p:cNvSpPr>
            <a:spLocks noGrp="1"/>
          </p:cNvSpPr>
          <p:nvPr>
            <p:ph type="sldNum" sz="quarter" idx="10"/>
          </p:nvPr>
        </p:nvSpPr>
        <p:spPr/>
        <p:txBody>
          <a:bodyPr/>
          <a:lstStyle/>
          <a:p>
            <a:fld id="{38F66D50-BE39-45CD-810D-7E029F955CFE}" type="slidenum">
              <a:rPr lang="en-US" smtClean="0"/>
              <a:t>13</a:t>
            </a:fld>
            <a:endParaRPr lang="en-US"/>
          </a:p>
        </p:txBody>
      </p:sp>
    </p:spTree>
    <p:extLst>
      <p:ext uri="{BB962C8B-B14F-4D97-AF65-F5344CB8AC3E}">
        <p14:creationId xmlns:p14="http://schemas.microsoft.com/office/powerpoint/2010/main" val="206916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collaboration on substance use disorder, we are engaged with Sanctuary Centers to establish an “Integrated Care Clinic” on their campus. An intermittent clinic is scheduled to open in July with one exam room and one dental operatory.  Behavioral Health services will also be provided on-site.  This will be the area’s only truly “integrated” medical/dental/behavioral health clinic in the City of Santa Barbara.  The ultimate goal is to partner in a full-service integrated clinic on the ground floor of a “new” apartment building for adults with Mental Illness and Veterans on their campus with three exam rooms and three operatories. In each of these clinics Sanctuary Clinics will provide the behavioral health staff while SBNC supplies the medical and dental staff.</a:t>
            </a:r>
          </a:p>
          <a:p>
            <a:endParaRPr lang="en-US" dirty="0"/>
          </a:p>
        </p:txBody>
      </p:sp>
      <p:sp>
        <p:nvSpPr>
          <p:cNvPr id="4" name="Slide Number Placeholder 3"/>
          <p:cNvSpPr>
            <a:spLocks noGrp="1"/>
          </p:cNvSpPr>
          <p:nvPr>
            <p:ph type="sldNum" sz="quarter" idx="10"/>
          </p:nvPr>
        </p:nvSpPr>
        <p:spPr/>
        <p:txBody>
          <a:bodyPr/>
          <a:lstStyle/>
          <a:p>
            <a:fld id="{89AF7334-09BD-4D74-8A32-5CB997615C86}" type="slidenum">
              <a:rPr lang="en-US" smtClean="0"/>
              <a:t>19</a:t>
            </a:fld>
            <a:endParaRPr lang="en-US" dirty="0"/>
          </a:p>
        </p:txBody>
      </p:sp>
    </p:spTree>
    <p:extLst>
      <p:ext uri="{BB962C8B-B14F-4D97-AF65-F5344CB8AC3E}">
        <p14:creationId xmlns:p14="http://schemas.microsoft.com/office/powerpoint/2010/main" val="135618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8" name="Slide Number Placeholder 7"/>
          <p:cNvSpPr>
            <a:spLocks noGrp="1"/>
          </p:cNvSpPr>
          <p:nvPr>
            <p:ph type="sldNum" sz="quarter" idx="11"/>
          </p:nvPr>
        </p:nvSpPr>
        <p:spPr/>
        <p:txBody>
          <a:bodyPr/>
          <a:lstStyle/>
          <a:p>
            <a:fld id="{389131A0-CF25-499D-AC00-D9E58F776AE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131A0-CF25-499D-AC00-D9E58F776AEF}"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131A0-CF25-499D-AC00-D9E58F776AEF}"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68A93-3CC4-4CBE-AC39-F3B291EE8587}"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131A0-CF25-499D-AC00-D9E58F776AE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4368A93-3CC4-4CBE-AC39-F3B291EE8587}" type="datetimeFigureOut">
              <a:rPr lang="en-US" smtClean="0"/>
              <a:t>10/24/2018</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389131A0-CF25-499D-AC00-D9E58F776AEF}"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b0qPslZTPAhUByWMKHQ85CFUQjRwIBw&amp;url=https://aipichai.wordpress.com/2015/04/04/power-of-collaboration/&amp;bvm=bv.133053837,d.cWw&amp;psig=AFQjCNEhv8AoFbXj21_MxJV_5VHDJn1CeA&amp;ust=147412471150792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P3Z6XlJTPAhUJ9WMKHYP4BNoQjRwIBw&amp;url=http://www.phoenix.k12.or.us/Page.asp?NavID%3D295&amp;psig=AFQjCNGGU-kYc_9niXckOUjqCe4l-9j_fA&amp;ust=147412455960548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_nYmXlZTPAhVN7WMKHfSsBcIQjRwIBw&amp;url=http://cyfs.unl.edu/futures/future_module5.html&amp;bvm=bv.133053837,d.cWw&amp;psig=AFQjCNHxBWRlO7XIZ0zTEWRSFWKn8D-0XA&amp;ust=147412483839759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solidFill>
                  <a:schemeClr val="accent2"/>
                </a:solidFill>
              </a:rPr>
              <a:t>Behavioral Health </a:t>
            </a:r>
            <a:r>
              <a:rPr lang="en-US" sz="6000" b="1" dirty="0" smtClean="0">
                <a:solidFill>
                  <a:schemeClr val="accent2"/>
                </a:solidFill>
              </a:rPr>
              <a:t/>
            </a:r>
            <a:br>
              <a:rPr lang="en-US" sz="6000" b="1" dirty="0" smtClean="0">
                <a:solidFill>
                  <a:schemeClr val="accent2"/>
                </a:solidFill>
              </a:rPr>
            </a:br>
            <a:r>
              <a:rPr lang="en-US" sz="6000" b="1" dirty="0" smtClean="0">
                <a:solidFill>
                  <a:schemeClr val="accent2"/>
                </a:solidFill>
              </a:rPr>
              <a:t>Primary Care</a:t>
            </a:r>
            <a:br>
              <a:rPr lang="en-US" sz="6000" b="1" dirty="0" smtClean="0">
                <a:solidFill>
                  <a:schemeClr val="accent2"/>
                </a:solidFill>
              </a:rPr>
            </a:br>
            <a:r>
              <a:rPr lang="en-US" sz="6000" b="1" dirty="0" smtClean="0">
                <a:solidFill>
                  <a:schemeClr val="accent2"/>
                </a:solidFill>
              </a:rPr>
              <a:t>Integration</a:t>
            </a:r>
            <a:endParaRPr lang="en-US" sz="6000" b="1" dirty="0">
              <a:solidFill>
                <a:schemeClr val="accent2"/>
              </a:solidFill>
            </a:endParaRPr>
          </a:p>
        </p:txBody>
      </p:sp>
      <p:sp>
        <p:nvSpPr>
          <p:cNvPr id="3" name="Subtitle 2"/>
          <p:cNvSpPr>
            <a:spLocks noGrp="1"/>
          </p:cNvSpPr>
          <p:nvPr>
            <p:ph type="subTitle" idx="1"/>
          </p:nvPr>
        </p:nvSpPr>
        <p:spPr/>
        <p:txBody>
          <a:bodyPr>
            <a:normAutofit lnSpcReduction="10000"/>
          </a:bodyPr>
          <a:lstStyle/>
          <a:p>
            <a:r>
              <a:rPr lang="en-US" dirty="0" smtClean="0"/>
              <a:t>Charles C. Fenzi, MD</a:t>
            </a:r>
          </a:p>
          <a:p>
            <a:r>
              <a:rPr lang="en-US" dirty="0" smtClean="0"/>
              <a:t>CEO/CMO</a:t>
            </a:r>
          </a:p>
          <a:p>
            <a:r>
              <a:rPr lang="en-US" dirty="0" smtClean="0"/>
              <a:t>Santa Barbara Neighborhood Clinics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304800"/>
            <a:ext cx="4556125" cy="174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02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408664"/>
          </a:xfrm>
        </p:spPr>
        <p:txBody>
          <a:bodyPr>
            <a:normAutofit/>
          </a:bodyPr>
          <a:lstStyle/>
          <a:p>
            <a:r>
              <a:rPr lang="en-US" dirty="0" smtClean="0"/>
              <a:t>Level 3: </a:t>
            </a:r>
            <a:br>
              <a:rPr lang="en-US" dirty="0" smtClean="0"/>
            </a:br>
            <a:r>
              <a:rPr lang="en-US" dirty="0" smtClean="0"/>
              <a:t>Basic </a:t>
            </a:r>
            <a:r>
              <a:rPr lang="en-US" dirty="0"/>
              <a:t>Collaboration Onsite</a:t>
            </a:r>
          </a:p>
        </p:txBody>
      </p:sp>
      <p:sp>
        <p:nvSpPr>
          <p:cNvPr id="3" name="Content Placeholder 2"/>
          <p:cNvSpPr>
            <a:spLocks noGrp="1"/>
          </p:cNvSpPr>
          <p:nvPr>
            <p:ph idx="1"/>
          </p:nvPr>
        </p:nvSpPr>
        <p:spPr>
          <a:xfrm>
            <a:off x="609600" y="2323652"/>
            <a:ext cx="7696200" cy="4077148"/>
          </a:xfrm>
        </p:spPr>
        <p:txBody>
          <a:bodyPr>
            <a:normAutofit/>
          </a:bodyPr>
          <a:lstStyle/>
          <a:p>
            <a:pPr marL="68580" indent="0">
              <a:buNone/>
            </a:pPr>
            <a:endParaRPr lang="en-US" dirty="0" smtClean="0">
              <a:solidFill>
                <a:schemeClr val="tx2"/>
              </a:solidFill>
            </a:endParaRPr>
          </a:p>
          <a:p>
            <a:pPr marL="68580" indent="0">
              <a:buNone/>
            </a:pPr>
            <a:r>
              <a:rPr lang="en-US" dirty="0" smtClean="0"/>
              <a:t>Mental </a:t>
            </a:r>
            <a:r>
              <a:rPr lang="en-US" dirty="0"/>
              <a:t>health and other healthcare professionals have separate systems, but share </a:t>
            </a:r>
            <a:r>
              <a:rPr lang="en-US" dirty="0" smtClean="0"/>
              <a:t>facilities</a:t>
            </a:r>
            <a:r>
              <a:rPr lang="en-US" dirty="0"/>
              <a:t>. Proximity supports at least occasional face-to- face meetings and communication improves and is more regular.</a:t>
            </a:r>
            <a:r>
              <a:rPr lang="en-US" dirty="0">
                <a:solidFill>
                  <a:schemeClr val="tx2"/>
                </a:solidFill>
              </a:rPr>
              <a:t> </a:t>
            </a:r>
            <a:endParaRPr lang="en-US" dirty="0" smtClean="0">
              <a:solidFill>
                <a:schemeClr val="tx2"/>
              </a:solidFill>
            </a:endParaRPr>
          </a:p>
          <a:p>
            <a:pPr marL="68580" indent="0">
              <a:buNone/>
            </a:pPr>
            <a:endParaRPr lang="en-US" dirty="0">
              <a:solidFill>
                <a:schemeClr val="tx2"/>
              </a:solidFill>
            </a:endParaRPr>
          </a:p>
          <a:p>
            <a:pPr marL="68580" indent="0">
              <a:buNone/>
            </a:pPr>
            <a:endParaRPr lang="en-US" dirty="0"/>
          </a:p>
          <a:p>
            <a:pPr marL="68580" indent="0">
              <a:buNone/>
            </a:pPr>
            <a:endParaRPr lang="en-US" dirty="0"/>
          </a:p>
          <a:p>
            <a:endParaRPr lang="en-US" dirty="0"/>
          </a:p>
        </p:txBody>
      </p:sp>
      <p:pic>
        <p:nvPicPr>
          <p:cNvPr id="4" name="Picture 3" descr="Image result for collaboration image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886200"/>
            <a:ext cx="3962400" cy="2286000"/>
          </a:xfrm>
          <a:prstGeom prst="rect">
            <a:avLst/>
          </a:prstGeom>
          <a:noFill/>
          <a:ln>
            <a:noFill/>
          </a:ln>
        </p:spPr>
      </p:pic>
    </p:spTree>
    <p:extLst>
      <p:ext uri="{BB962C8B-B14F-4D97-AF65-F5344CB8AC3E}">
        <p14:creationId xmlns:p14="http://schemas.microsoft.com/office/powerpoint/2010/main" val="82606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315200" cy="1154097"/>
          </a:xfrm>
        </p:spPr>
        <p:txBody>
          <a:bodyPr>
            <a:normAutofit fontScale="90000"/>
          </a:bodyPr>
          <a:lstStyle/>
          <a:p>
            <a:r>
              <a:rPr lang="en-US" dirty="0"/>
              <a:t>Level 4:</a:t>
            </a:r>
            <a:br>
              <a:rPr lang="en-US" dirty="0"/>
            </a:br>
            <a:r>
              <a:rPr lang="en-US" dirty="0"/>
              <a:t>Close Collaboration in a Partially Integrated System </a:t>
            </a:r>
          </a:p>
        </p:txBody>
      </p:sp>
      <p:sp>
        <p:nvSpPr>
          <p:cNvPr id="3" name="Content Placeholder 2"/>
          <p:cNvSpPr>
            <a:spLocks noGrp="1"/>
          </p:cNvSpPr>
          <p:nvPr>
            <p:ph idx="1"/>
          </p:nvPr>
        </p:nvSpPr>
        <p:spPr/>
        <p:txBody>
          <a:bodyPr/>
          <a:lstStyle/>
          <a:p>
            <a:pPr marL="68580" indent="0">
              <a:buNone/>
            </a:pPr>
            <a:r>
              <a:rPr lang="en-US" dirty="0"/>
              <a:t>Mental health and other healthcare providers share the same sites and have some systems in common such as scheduling or charting. There are regular face-to-face interactions among primary care and behavioral health providers, coordinated treatment plans for difficult patients, and a basic understanding of each other’s roles and cultures. </a:t>
            </a:r>
          </a:p>
          <a:p>
            <a:pPr marL="68580" indent="0">
              <a:buNone/>
            </a:pPr>
            <a:endParaRPr lang="en-US" dirty="0"/>
          </a:p>
          <a:p>
            <a:endParaRPr lang="en-US" dirty="0"/>
          </a:p>
        </p:txBody>
      </p:sp>
      <p:pic>
        <p:nvPicPr>
          <p:cNvPr id="4" name="Picture 3" descr="Image result for collaboration image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1" y="4495800"/>
            <a:ext cx="2362198" cy="1828800"/>
          </a:xfrm>
          <a:prstGeom prst="rect">
            <a:avLst/>
          </a:prstGeom>
          <a:ln>
            <a:noFill/>
          </a:ln>
        </p:spPr>
      </p:pic>
    </p:spTree>
    <p:extLst>
      <p:ext uri="{BB962C8B-B14F-4D97-AF65-F5344CB8AC3E}">
        <p14:creationId xmlns:p14="http://schemas.microsoft.com/office/powerpoint/2010/main" val="275628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962400"/>
            <a:ext cx="2895600" cy="2533650"/>
          </a:xfrm>
          <a:prstGeom prst="rect">
            <a:avLst/>
          </a:prstGeom>
        </p:spPr>
      </p:pic>
      <p:sp>
        <p:nvSpPr>
          <p:cNvPr id="2" name="Title 1"/>
          <p:cNvSpPr>
            <a:spLocks noGrp="1"/>
          </p:cNvSpPr>
          <p:nvPr>
            <p:ph type="title"/>
          </p:nvPr>
        </p:nvSpPr>
        <p:spPr>
          <a:xfrm>
            <a:off x="533400" y="381000"/>
            <a:ext cx="8153400" cy="1408664"/>
          </a:xfrm>
        </p:spPr>
        <p:txBody>
          <a:bodyPr>
            <a:normAutofit fontScale="90000"/>
          </a:bodyPr>
          <a:lstStyle/>
          <a:p>
            <a:r>
              <a:rPr lang="en-US" dirty="0" smtClean="0"/>
              <a:t>Level 5: </a:t>
            </a:r>
            <a:br>
              <a:rPr lang="en-US" dirty="0" smtClean="0"/>
            </a:br>
            <a:r>
              <a:rPr lang="en-US" dirty="0" smtClean="0"/>
              <a:t>Close </a:t>
            </a:r>
            <a:r>
              <a:rPr lang="en-US" dirty="0"/>
              <a:t>Collaboration in a Fully Integrated System</a:t>
            </a:r>
          </a:p>
        </p:txBody>
      </p:sp>
      <p:sp>
        <p:nvSpPr>
          <p:cNvPr id="3" name="Content Placeholder 2"/>
          <p:cNvSpPr>
            <a:spLocks noGrp="1"/>
          </p:cNvSpPr>
          <p:nvPr>
            <p:ph idx="1"/>
          </p:nvPr>
        </p:nvSpPr>
        <p:spPr>
          <a:xfrm>
            <a:off x="609600" y="2057400"/>
            <a:ext cx="7924800" cy="4000948"/>
          </a:xfrm>
        </p:spPr>
        <p:txBody>
          <a:bodyPr>
            <a:normAutofit/>
          </a:bodyPr>
          <a:lstStyle/>
          <a:p>
            <a:pPr marL="68580" indent="0">
              <a:buNone/>
            </a:pPr>
            <a:r>
              <a:rPr lang="en-US" dirty="0" smtClean="0"/>
              <a:t>Mental </a:t>
            </a:r>
            <a:r>
              <a:rPr lang="en-US" dirty="0"/>
              <a:t>health and other healthcare professionals share the </a:t>
            </a:r>
            <a:r>
              <a:rPr lang="en-US" dirty="0" smtClean="0"/>
              <a:t>same </a:t>
            </a:r>
            <a:r>
              <a:rPr lang="en-US" dirty="0"/>
              <a:t>sites, vision, and systems. All providers are on the same team and have developed an in-depth understanding of </a:t>
            </a:r>
            <a:r>
              <a:rPr lang="en-US" dirty="0" smtClean="0"/>
              <a:t>each </a:t>
            </a:r>
            <a:r>
              <a:rPr lang="en-US" dirty="0"/>
              <a:t>other’s roles and areas of expertise. </a:t>
            </a:r>
          </a:p>
          <a:p>
            <a:pPr marL="68580" indent="0">
              <a:buNone/>
            </a:pPr>
            <a:endParaRPr lang="en-US" dirty="0"/>
          </a:p>
        </p:txBody>
      </p:sp>
      <p:sp>
        <p:nvSpPr>
          <p:cNvPr id="5" name="AutoShape 2" descr="Image result for collaboration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8923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5200" cy="1077897"/>
          </a:xfrm>
        </p:spPr>
        <p:txBody>
          <a:bodyPr>
            <a:normAutofit fontScale="90000"/>
          </a:bodyPr>
          <a:lstStyle/>
          <a:p>
            <a:r>
              <a:rPr lang="en-US" dirty="0" smtClean="0"/>
              <a:t/>
            </a:r>
            <a:br>
              <a:rPr lang="en-US" dirty="0" smtClean="0"/>
            </a:br>
            <a:r>
              <a:rPr lang="en-US" dirty="0" smtClean="0"/>
              <a:t>Collaborative Care AIMS Model</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600200"/>
            <a:ext cx="3616903" cy="35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67326" y="6019800"/>
            <a:ext cx="6934200" cy="400110"/>
          </a:xfrm>
          <a:prstGeom prst="rect">
            <a:avLst/>
          </a:prstGeom>
          <a:noFill/>
        </p:spPr>
        <p:txBody>
          <a:bodyPr wrap="square" rtlCol="0">
            <a:spAutoFit/>
          </a:bodyPr>
          <a:lstStyle/>
          <a:p>
            <a:r>
              <a:rPr lang="en-US" sz="1000" dirty="0"/>
              <a:t>Journal of the American Medical Association (JAMA)</a:t>
            </a:r>
          </a:p>
          <a:p>
            <a:r>
              <a:rPr lang="en-US" sz="1000" dirty="0" smtClean="0"/>
              <a:t>December </a:t>
            </a:r>
            <a:r>
              <a:rPr lang="en-US" sz="1000" dirty="0"/>
              <a:t>11, 2002</a:t>
            </a:r>
          </a:p>
        </p:txBody>
      </p:sp>
      <p:sp>
        <p:nvSpPr>
          <p:cNvPr id="4" name="TextBox 3"/>
          <p:cNvSpPr txBox="1"/>
          <p:nvPr/>
        </p:nvSpPr>
        <p:spPr>
          <a:xfrm>
            <a:off x="1267326" y="5486400"/>
            <a:ext cx="6934200" cy="381000"/>
          </a:xfrm>
          <a:prstGeom prst="rect">
            <a:avLst/>
          </a:prstGeom>
          <a:noFill/>
        </p:spPr>
        <p:txBody>
          <a:bodyPr wrap="square" rtlCol="0">
            <a:spAutoFit/>
          </a:bodyPr>
          <a:lstStyle/>
          <a:p>
            <a:r>
              <a:rPr lang="en-US" dirty="0" smtClean="0"/>
              <a:t>IMPACT Trial Conducted by Dr</a:t>
            </a:r>
            <a:r>
              <a:rPr lang="en-US" dirty="0"/>
              <a:t>. Jürgen </a:t>
            </a:r>
            <a:r>
              <a:rPr lang="en-US" dirty="0" err="1"/>
              <a:t>Unützer</a:t>
            </a:r>
            <a:endParaRPr lang="en-US" dirty="0"/>
          </a:p>
        </p:txBody>
      </p:sp>
    </p:spTree>
    <p:extLst>
      <p:ext uri="{BB962C8B-B14F-4D97-AF65-F5344CB8AC3E}">
        <p14:creationId xmlns:p14="http://schemas.microsoft.com/office/powerpoint/2010/main" val="241375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315200" cy="1154097"/>
          </a:xfrm>
        </p:spPr>
        <p:txBody>
          <a:bodyPr>
            <a:normAutofit fontScale="90000"/>
          </a:bodyPr>
          <a:lstStyle/>
          <a:p>
            <a:r>
              <a:rPr lang="en-US" b="1" dirty="0"/>
              <a:t>Principles of Collaborative Care</a:t>
            </a:r>
            <a:br>
              <a:rPr lang="en-US" b="1" dirty="0"/>
            </a:br>
            <a:endParaRPr lang="en-US" dirty="0"/>
          </a:p>
        </p:txBody>
      </p:sp>
      <p:sp>
        <p:nvSpPr>
          <p:cNvPr id="4" name="Content Placeholder 2"/>
          <p:cNvSpPr>
            <a:spLocks noGrp="1"/>
          </p:cNvSpPr>
          <p:nvPr>
            <p:ph idx="1"/>
          </p:nvPr>
        </p:nvSpPr>
        <p:spPr>
          <a:xfrm>
            <a:off x="838200" y="1905000"/>
            <a:ext cx="7315200" cy="3539527"/>
          </a:xfrm>
        </p:spPr>
        <p:txBody>
          <a:bodyPr/>
          <a:lstStyle/>
          <a:p>
            <a:r>
              <a:rPr lang="en-US" b="1" dirty="0"/>
              <a:t>Patient-Centered Team </a:t>
            </a:r>
            <a:r>
              <a:rPr lang="en-US" b="1" dirty="0" smtClean="0"/>
              <a:t>Care</a:t>
            </a:r>
          </a:p>
          <a:p>
            <a:pPr marL="45720" indent="0">
              <a:buNone/>
            </a:pPr>
            <a:r>
              <a:rPr lang="en-US" dirty="0"/>
              <a:t/>
            </a:r>
            <a:br>
              <a:rPr lang="en-US" dirty="0"/>
            </a:br>
            <a:r>
              <a:rPr lang="en-US" dirty="0"/>
              <a:t>Primary care and behavioral health providers collaborate effectively using shared care plans that incorporate patient goals. The ability to get both physical and mental health care at a familiar location is comfortable to patients and reduces duplicate assessments. Increased patient engagement oftentimes results in a better health care experience and improved patient outcomes.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4495800"/>
            <a:ext cx="2713037"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83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b="1" dirty="0"/>
              <a:t>Principles of Collaborative Care</a:t>
            </a:r>
            <a:br>
              <a:rPr lang="en-US" b="1" dirty="0"/>
            </a:br>
            <a:endParaRPr lang="en-US" dirty="0"/>
          </a:p>
        </p:txBody>
      </p:sp>
      <p:sp>
        <p:nvSpPr>
          <p:cNvPr id="3" name="Content Placeholder 2"/>
          <p:cNvSpPr>
            <a:spLocks noGrp="1"/>
          </p:cNvSpPr>
          <p:nvPr>
            <p:ph idx="1"/>
          </p:nvPr>
        </p:nvSpPr>
        <p:spPr>
          <a:xfrm>
            <a:off x="914400" y="2362200"/>
            <a:ext cx="7315200" cy="3539527"/>
          </a:xfrm>
        </p:spPr>
        <p:txBody>
          <a:bodyPr/>
          <a:lstStyle/>
          <a:p>
            <a:r>
              <a:rPr lang="en-US" b="1" dirty="0"/>
              <a:t>Population-Based </a:t>
            </a:r>
            <a:r>
              <a:rPr lang="en-US" b="1" dirty="0" smtClean="0"/>
              <a:t>Care</a:t>
            </a:r>
          </a:p>
          <a:p>
            <a:pPr marL="45720" indent="0">
              <a:buNone/>
            </a:pPr>
            <a:r>
              <a:rPr lang="en-US" b="1" dirty="0"/>
              <a:t/>
            </a:r>
            <a:br>
              <a:rPr lang="en-US" b="1" dirty="0"/>
            </a:br>
            <a:r>
              <a:rPr lang="en-US" dirty="0"/>
              <a:t>Care team shares a defined group of patients tracked in a registry to ensure no one falls through the cracks. Practices track and reach out to patients who are not improving and mental health specialists provide caseload-focused consultation, not just ad-hoc advice.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712461"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007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b="1" dirty="0"/>
              <a:t>Principles of Collaborative Care</a:t>
            </a:r>
            <a:br>
              <a:rPr lang="en-US" b="1" dirty="0"/>
            </a:br>
            <a:endParaRPr lang="en-US" dirty="0"/>
          </a:p>
        </p:txBody>
      </p:sp>
      <p:sp>
        <p:nvSpPr>
          <p:cNvPr id="4" name="Content Placeholder 3"/>
          <p:cNvSpPr>
            <a:spLocks noGrp="1"/>
          </p:cNvSpPr>
          <p:nvPr>
            <p:ph idx="1"/>
          </p:nvPr>
        </p:nvSpPr>
        <p:spPr>
          <a:xfrm>
            <a:off x="914400" y="2133600"/>
            <a:ext cx="7315200" cy="3539527"/>
          </a:xfrm>
        </p:spPr>
        <p:txBody>
          <a:bodyPr/>
          <a:lstStyle/>
          <a:p>
            <a:r>
              <a:rPr lang="en-US" b="1" dirty="0"/>
              <a:t>Measurement-Based Treatment to Target</a:t>
            </a:r>
            <a:r>
              <a:rPr lang="en-US" dirty="0"/>
              <a:t> </a:t>
            </a:r>
            <a:endParaRPr lang="en-US" dirty="0" smtClean="0"/>
          </a:p>
          <a:p>
            <a:pPr marL="45720" indent="0">
              <a:buNone/>
            </a:pPr>
            <a:r>
              <a:rPr lang="en-US" dirty="0"/>
              <a:t/>
            </a:r>
            <a:br>
              <a:rPr lang="en-US" dirty="0"/>
            </a:br>
            <a:r>
              <a:rPr lang="en-US" dirty="0"/>
              <a:t>Each patient’s treatment plan clearly articulates personal goals and clinical outcomes that are routinely measured by evidence-based tools like the PHQ-9 depression scale. Treatments are actively changed if patients are not improving as expected until the clinical goals are achieved. Sometimes called Stepped Care.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713037"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59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06" y="609600"/>
            <a:ext cx="7315200" cy="1154097"/>
          </a:xfrm>
        </p:spPr>
        <p:txBody>
          <a:bodyPr>
            <a:normAutofit fontScale="90000"/>
          </a:bodyPr>
          <a:lstStyle/>
          <a:p>
            <a:r>
              <a:rPr lang="en-US" b="1" dirty="0"/>
              <a:t>Principles of Collaborative Care</a:t>
            </a:r>
            <a:br>
              <a:rPr lang="en-US" b="1" dirty="0"/>
            </a:br>
            <a:endParaRPr lang="en-US" dirty="0"/>
          </a:p>
        </p:txBody>
      </p:sp>
      <p:sp>
        <p:nvSpPr>
          <p:cNvPr id="3" name="Content Placeholder 2"/>
          <p:cNvSpPr>
            <a:spLocks noGrp="1"/>
          </p:cNvSpPr>
          <p:nvPr>
            <p:ph idx="1"/>
          </p:nvPr>
        </p:nvSpPr>
        <p:spPr>
          <a:xfrm>
            <a:off x="838200" y="1905000"/>
            <a:ext cx="7315200" cy="3539527"/>
          </a:xfrm>
        </p:spPr>
        <p:txBody>
          <a:bodyPr/>
          <a:lstStyle/>
          <a:p>
            <a:r>
              <a:rPr lang="en-US" b="1" dirty="0"/>
              <a:t>Evidence-Based </a:t>
            </a:r>
            <a:r>
              <a:rPr lang="en-US" b="1" dirty="0" smtClean="0"/>
              <a:t>Care</a:t>
            </a:r>
          </a:p>
          <a:p>
            <a:pPr marL="45720" indent="0">
              <a:buNone/>
            </a:pPr>
            <a:r>
              <a:rPr lang="en-US" dirty="0"/>
              <a:t/>
            </a:r>
            <a:br>
              <a:rPr lang="en-US" dirty="0"/>
            </a:br>
            <a:r>
              <a:rPr lang="en-US" dirty="0"/>
              <a:t>Patients are offered treatments with credible research evidence to support their efficacy in treating the target condition. These include a variety of evidence-based </a:t>
            </a:r>
            <a:r>
              <a:rPr lang="en-US" dirty="0" smtClean="0"/>
              <a:t>psychotherapies </a:t>
            </a:r>
            <a:r>
              <a:rPr lang="en-US" dirty="0"/>
              <a:t>proven to work in primary care, such as PST, BA and CBT, and medications. Collaborative Care itself has a substantial evidence base for its effectiveness, one of the few integrated care models that does.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71303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508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b="1" dirty="0"/>
              <a:t>Principles of Collaborative Care</a:t>
            </a:r>
            <a:br>
              <a:rPr lang="en-US" b="1" dirty="0"/>
            </a:br>
            <a:endParaRPr lang="en-US" dirty="0"/>
          </a:p>
        </p:txBody>
      </p:sp>
      <p:sp>
        <p:nvSpPr>
          <p:cNvPr id="3" name="Content Placeholder 2"/>
          <p:cNvSpPr>
            <a:spLocks noGrp="1"/>
          </p:cNvSpPr>
          <p:nvPr>
            <p:ph idx="1"/>
          </p:nvPr>
        </p:nvSpPr>
        <p:spPr>
          <a:xfrm>
            <a:off x="914400" y="2438400"/>
            <a:ext cx="7315200" cy="3539527"/>
          </a:xfrm>
        </p:spPr>
        <p:txBody>
          <a:bodyPr/>
          <a:lstStyle/>
          <a:p>
            <a:r>
              <a:rPr lang="en-US" b="1" dirty="0"/>
              <a:t>Accountable </a:t>
            </a:r>
            <a:r>
              <a:rPr lang="en-US" b="1" dirty="0" smtClean="0"/>
              <a:t>Care</a:t>
            </a:r>
          </a:p>
          <a:p>
            <a:pPr marL="45720" indent="0">
              <a:buNone/>
            </a:pPr>
            <a:r>
              <a:rPr lang="en-US" b="1" dirty="0"/>
              <a:t/>
            </a:r>
            <a:br>
              <a:rPr lang="en-US" b="1" dirty="0"/>
            </a:br>
            <a:r>
              <a:rPr lang="en-US" dirty="0"/>
              <a:t>Providers are accountable and reimbursed for quality of care and clinical outcomes, not just the volume of care provided.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4343400"/>
            <a:ext cx="271303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96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295400"/>
            <a:ext cx="3962400" cy="1154097"/>
          </a:xfrm>
        </p:spPr>
        <p:txBody>
          <a:bodyPr>
            <a:normAutofit fontScale="90000"/>
          </a:bodyPr>
          <a:lstStyle/>
          <a:p>
            <a:r>
              <a:rPr lang="en-US" dirty="0" smtClean="0"/>
              <a:t>Collaborative Integration</a:t>
            </a:r>
            <a:endParaRPr lang="en-US" dirty="0"/>
          </a:p>
        </p:txBody>
      </p:sp>
      <p:sp>
        <p:nvSpPr>
          <p:cNvPr id="2" name="Content Placeholder 1"/>
          <p:cNvSpPr>
            <a:spLocks noGrp="1"/>
          </p:cNvSpPr>
          <p:nvPr>
            <p:ph idx="1"/>
          </p:nvPr>
        </p:nvSpPr>
        <p:spPr>
          <a:xfrm>
            <a:off x="914400" y="2667000"/>
            <a:ext cx="7315200" cy="3733800"/>
          </a:xfrm>
        </p:spPr>
        <p:txBody>
          <a:bodyPr>
            <a:normAutofit fontScale="85000" lnSpcReduction="20000"/>
          </a:bodyPr>
          <a:lstStyle/>
          <a:p>
            <a:pPr lvl="0"/>
            <a:r>
              <a:rPr lang="en-US" dirty="0" smtClean="0">
                <a:solidFill>
                  <a:schemeClr val="tx2"/>
                </a:solidFill>
              </a:rPr>
              <a:t>Sanctuary </a:t>
            </a:r>
            <a:r>
              <a:rPr lang="en-US" dirty="0">
                <a:solidFill>
                  <a:schemeClr val="tx2"/>
                </a:solidFill>
              </a:rPr>
              <a:t>Centers</a:t>
            </a:r>
            <a:r>
              <a:rPr lang="en-US" dirty="0"/>
              <a:t> </a:t>
            </a:r>
            <a:r>
              <a:rPr lang="en-US" dirty="0" smtClean="0"/>
              <a:t>- </a:t>
            </a:r>
            <a:r>
              <a:rPr lang="en-US" dirty="0"/>
              <a:t>establish an “Integrated Care Clinic” on their </a:t>
            </a:r>
            <a:r>
              <a:rPr lang="en-US" dirty="0" smtClean="0"/>
              <a:t>campus providing medical and dental services to clients with co-existing disorders.  </a:t>
            </a:r>
          </a:p>
          <a:p>
            <a:pPr lvl="0"/>
            <a:endParaRPr lang="en-US" dirty="0" smtClean="0"/>
          </a:p>
          <a:p>
            <a:pPr lvl="0"/>
            <a:r>
              <a:rPr lang="en-US" dirty="0" smtClean="0"/>
              <a:t>Intermittent </a:t>
            </a:r>
            <a:r>
              <a:rPr lang="en-US" dirty="0"/>
              <a:t>clinic </a:t>
            </a:r>
            <a:r>
              <a:rPr lang="en-US" dirty="0" smtClean="0"/>
              <a:t>- opened </a:t>
            </a:r>
            <a:r>
              <a:rPr lang="en-US" dirty="0"/>
              <a:t>in </a:t>
            </a:r>
            <a:r>
              <a:rPr lang="en-US" dirty="0" smtClean="0"/>
              <a:t>July, 2017 </a:t>
            </a:r>
            <a:r>
              <a:rPr lang="en-US" dirty="0"/>
              <a:t>with one exam room and one dental </a:t>
            </a:r>
            <a:r>
              <a:rPr lang="en-US" dirty="0" smtClean="0"/>
              <a:t>operatory, staffed by SBNC.  </a:t>
            </a:r>
          </a:p>
          <a:p>
            <a:pPr lvl="0"/>
            <a:endParaRPr lang="en-US" dirty="0"/>
          </a:p>
          <a:p>
            <a:pPr lvl="0"/>
            <a:r>
              <a:rPr lang="en-US" dirty="0" smtClean="0"/>
              <a:t>Behavioral </a:t>
            </a:r>
            <a:r>
              <a:rPr lang="en-US" dirty="0"/>
              <a:t>Health services </a:t>
            </a:r>
            <a:r>
              <a:rPr lang="en-US" dirty="0" smtClean="0"/>
              <a:t>provided on-site by Sanctuary Centers.  </a:t>
            </a:r>
          </a:p>
          <a:p>
            <a:pPr lvl="0"/>
            <a:endParaRPr lang="en-US" dirty="0" smtClean="0"/>
          </a:p>
          <a:p>
            <a:pPr lvl="0"/>
            <a:r>
              <a:rPr lang="en-US" dirty="0" smtClean="0"/>
              <a:t>Ultimate </a:t>
            </a:r>
            <a:r>
              <a:rPr lang="en-US" dirty="0"/>
              <a:t>goal </a:t>
            </a:r>
            <a:r>
              <a:rPr lang="en-US" dirty="0" smtClean="0"/>
              <a:t>- partner </a:t>
            </a:r>
            <a:r>
              <a:rPr lang="en-US" dirty="0"/>
              <a:t>in a full-service integrated clinic on the ground floor of a “new” apartment building for adults with Mental Illness and Veterans on their campus with three exam rooms and three operatories. </a:t>
            </a:r>
            <a:endParaRPr lang="en-US" dirty="0" smtClean="0"/>
          </a:p>
          <a:p>
            <a:pPr marL="45720" lvl="0" indent="0">
              <a:buNone/>
            </a:pPr>
            <a:endParaRPr lang="en-US" dirty="0" smtClean="0"/>
          </a:p>
          <a:p>
            <a:pPr lvl="0"/>
            <a:r>
              <a:rPr lang="en-US" dirty="0" smtClean="0">
                <a:solidFill>
                  <a:schemeClr val="tx2"/>
                </a:solidFill>
              </a:rPr>
              <a:t>Sanctuary </a:t>
            </a:r>
            <a:r>
              <a:rPr lang="en-US" dirty="0">
                <a:solidFill>
                  <a:schemeClr val="tx2"/>
                </a:solidFill>
              </a:rPr>
              <a:t>Clinics</a:t>
            </a:r>
            <a:r>
              <a:rPr lang="en-US" dirty="0"/>
              <a:t> will provide the behavioral health staff while SBNC supplies the medical and dental staff.</a:t>
            </a: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858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422814"/>
      </p:ext>
    </p:extLst>
  </p:cSld>
  <p:clrMapOvr>
    <a:masterClrMapping/>
  </p:clrMapOvr>
  <mc:AlternateContent xmlns:mc="http://schemas.openxmlformats.org/markup-compatibility/2006" xmlns:p14="http://schemas.microsoft.com/office/powerpoint/2010/main">
    <mc:Choice Requires="p14">
      <p:transition spd="slow" p14:dur="2000" advTm="60457"/>
    </mc:Choice>
    <mc:Fallback xmlns="">
      <p:transition spd="slow" advTm="6045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840ECE4B-03DF-4D8C-9F65-A1AE00804328" descr="A0CC2489-D089-4586-B3E2-DBA37BB4A09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5" t="4491" r="19236" b="6386"/>
          <a:stretch/>
        </p:blipFill>
        <p:spPr bwMode="auto">
          <a:xfrm>
            <a:off x="0" y="-23037"/>
            <a:ext cx="9144000" cy="691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04800"/>
            <a:ext cx="7315200" cy="1154097"/>
          </a:xfrm>
        </p:spPr>
        <p:txBody>
          <a:bodyPr>
            <a:normAutofit/>
          </a:bodyPr>
          <a:lstStyle/>
          <a:p>
            <a:r>
              <a:rPr lang="en-US" sz="6000" b="1" dirty="0" smtClean="0">
                <a:solidFill>
                  <a:srgbClr val="002060"/>
                </a:solidFill>
              </a:rPr>
              <a:t>Our Talk Today</a:t>
            </a:r>
            <a:endParaRPr lang="en-US" sz="6000" b="1" dirty="0">
              <a:solidFill>
                <a:srgbClr val="002060"/>
              </a:solidFill>
            </a:endParaRPr>
          </a:p>
        </p:txBody>
      </p:sp>
      <p:sp>
        <p:nvSpPr>
          <p:cNvPr id="3" name="Content Placeholder 2"/>
          <p:cNvSpPr>
            <a:spLocks noGrp="1"/>
          </p:cNvSpPr>
          <p:nvPr>
            <p:ph idx="1"/>
          </p:nvPr>
        </p:nvSpPr>
        <p:spPr>
          <a:xfrm>
            <a:off x="762000" y="4038600"/>
            <a:ext cx="7315200" cy="2133600"/>
          </a:xfrm>
        </p:spPr>
        <p:txBody>
          <a:bodyPr>
            <a:normAutofit fontScale="77500" lnSpcReduction="20000"/>
          </a:bodyPr>
          <a:lstStyle/>
          <a:p>
            <a:pPr marL="45720" indent="0">
              <a:buNone/>
            </a:pPr>
            <a:r>
              <a:rPr lang="en-US" sz="3500" dirty="0" smtClean="0">
                <a:solidFill>
                  <a:srgbClr val="002060"/>
                </a:solidFill>
              </a:rPr>
              <a:t>A Bit of History</a:t>
            </a:r>
          </a:p>
          <a:p>
            <a:pPr marL="45720" indent="0">
              <a:buNone/>
            </a:pPr>
            <a:r>
              <a:rPr lang="en-US" sz="3500" dirty="0" smtClean="0">
                <a:solidFill>
                  <a:srgbClr val="002060"/>
                </a:solidFill>
              </a:rPr>
              <a:t>First Integration</a:t>
            </a:r>
          </a:p>
          <a:p>
            <a:pPr marL="45720" indent="0">
              <a:buNone/>
            </a:pPr>
            <a:r>
              <a:rPr lang="en-US" sz="3500" dirty="0" smtClean="0">
                <a:solidFill>
                  <a:srgbClr val="002060"/>
                </a:solidFill>
              </a:rPr>
              <a:t>Expanding the Team</a:t>
            </a:r>
          </a:p>
          <a:p>
            <a:pPr marL="45720" indent="0">
              <a:buNone/>
            </a:pPr>
            <a:r>
              <a:rPr lang="en-US" sz="3500" dirty="0" smtClean="0">
                <a:solidFill>
                  <a:srgbClr val="002060"/>
                </a:solidFill>
              </a:rPr>
              <a:t>What is Integration</a:t>
            </a:r>
          </a:p>
          <a:p>
            <a:pPr marL="45720" indent="0">
              <a:buNone/>
            </a:pPr>
            <a:r>
              <a:rPr lang="en-US" sz="3500" dirty="0" smtClean="0">
                <a:solidFill>
                  <a:srgbClr val="002060"/>
                </a:solidFill>
              </a:rPr>
              <a:t>Collaborative Integration</a:t>
            </a:r>
          </a:p>
          <a:p>
            <a:pPr marL="502920" indent="-457200">
              <a:buFont typeface="+mj-lt"/>
              <a:buAutoNum type="arabicPeriod"/>
            </a:pPr>
            <a:endParaRPr lang="en-US" dirty="0" smtClean="0"/>
          </a:p>
          <a:p>
            <a:pPr marL="502920" indent="-457200">
              <a:buFont typeface="+mj-lt"/>
              <a:buAutoNum type="arabicPeriod"/>
            </a:pPr>
            <a:endParaRPr lang="en-US" dirty="0"/>
          </a:p>
        </p:txBody>
      </p:sp>
    </p:spTree>
    <p:extLst>
      <p:ext uri="{BB962C8B-B14F-4D97-AF65-F5344CB8AC3E}">
        <p14:creationId xmlns:p14="http://schemas.microsoft.com/office/powerpoint/2010/main" val="166451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0"/>
            <a:ext cx="2593597" cy="94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914400" y="669257"/>
            <a:ext cx="4191000" cy="1154097"/>
          </a:xfrm>
        </p:spPr>
        <p:txBody>
          <a:bodyPr>
            <a:normAutofit fontScale="90000"/>
          </a:bodyPr>
          <a:lstStyle/>
          <a:p>
            <a:r>
              <a:rPr lang="en-US" dirty="0"/>
              <a:t>Collaborative Integration</a:t>
            </a:r>
          </a:p>
        </p:txBody>
      </p:sp>
      <p:sp>
        <p:nvSpPr>
          <p:cNvPr id="2" name="Content Placeholder 1"/>
          <p:cNvSpPr>
            <a:spLocks noGrp="1"/>
          </p:cNvSpPr>
          <p:nvPr>
            <p:ph idx="1"/>
          </p:nvPr>
        </p:nvSpPr>
        <p:spPr>
          <a:xfrm>
            <a:off x="914400" y="2646643"/>
            <a:ext cx="7315200" cy="3539527"/>
          </a:xfrm>
        </p:spPr>
        <p:txBody>
          <a:bodyPr>
            <a:normAutofit/>
          </a:bodyPr>
          <a:lstStyle/>
          <a:p>
            <a:r>
              <a:rPr lang="en-US" dirty="0" smtClean="0">
                <a:solidFill>
                  <a:schemeClr val="tx2"/>
                </a:solidFill>
              </a:rPr>
              <a:t>CALM</a:t>
            </a:r>
            <a:r>
              <a:rPr lang="en-US" dirty="0" smtClean="0"/>
              <a:t> - pilot </a:t>
            </a:r>
            <a:r>
              <a:rPr lang="en-US" dirty="0"/>
              <a:t>project to identify families at risk for Adverse Childhood </a:t>
            </a:r>
            <a:r>
              <a:rPr lang="en-US" dirty="0" smtClean="0"/>
              <a:t>Experiences </a:t>
            </a:r>
            <a:r>
              <a:rPr lang="en-US" dirty="0"/>
              <a:t>(ACEs). </a:t>
            </a:r>
            <a:endParaRPr lang="en-US" dirty="0" smtClean="0"/>
          </a:p>
          <a:p>
            <a:endParaRPr lang="en-US" dirty="0"/>
          </a:p>
          <a:p>
            <a:r>
              <a:rPr lang="en-US" dirty="0" smtClean="0"/>
              <a:t>Children are screened </a:t>
            </a:r>
            <a:r>
              <a:rPr lang="en-US" dirty="0"/>
              <a:t>during their routine “well child” visits by their </a:t>
            </a:r>
            <a:r>
              <a:rPr lang="en-US" dirty="0" smtClean="0"/>
              <a:t>pediatrician at 4, 6 or 9 months. </a:t>
            </a:r>
          </a:p>
          <a:p>
            <a:endParaRPr lang="en-US" dirty="0"/>
          </a:p>
          <a:p>
            <a:r>
              <a:rPr lang="en-US" dirty="0" smtClean="0"/>
              <a:t>Those </a:t>
            </a:r>
            <a:r>
              <a:rPr lang="en-US" dirty="0"/>
              <a:t>found to be at risk will be directed toward </a:t>
            </a:r>
            <a:r>
              <a:rPr lang="en-US" dirty="0" smtClean="0"/>
              <a:t>resources through CALM </a:t>
            </a:r>
            <a:r>
              <a:rPr lang="en-US" dirty="0"/>
              <a:t>designed to ameliorate the risk of </a:t>
            </a:r>
            <a:r>
              <a:rPr lang="en-US" dirty="0" smtClean="0"/>
              <a:t>trauma to </a:t>
            </a:r>
            <a:r>
              <a:rPr lang="en-US" dirty="0"/>
              <a:t>the child.</a:t>
            </a:r>
            <a:r>
              <a:rPr lang="en-US" dirty="0" smtClean="0"/>
              <a:t> </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6925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406193"/>
      </p:ext>
    </p:extLst>
  </p:cSld>
  <p:clrMapOvr>
    <a:masterClrMapping/>
  </p:clrMapOvr>
  <mc:AlternateContent xmlns:mc="http://schemas.openxmlformats.org/markup-compatibility/2006" xmlns:p14="http://schemas.microsoft.com/office/powerpoint/2010/main">
    <mc:Choice Requires="p14">
      <p:transition spd="slow" p14:dur="2000" advTm="55271"/>
    </mc:Choice>
    <mc:Fallback xmlns="">
      <p:transition spd="slow" advTm="5527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2471" y="685800"/>
            <a:ext cx="7315200" cy="1154097"/>
          </a:xfrm>
        </p:spPr>
        <p:txBody>
          <a:bodyPr/>
          <a:lstStyle/>
          <a:p>
            <a:r>
              <a:rPr lang="en-US" dirty="0" smtClean="0"/>
              <a:t>Partnerships</a:t>
            </a:r>
            <a:endParaRPr lang="en-US" dirty="0"/>
          </a:p>
        </p:txBody>
      </p:sp>
      <p:sp>
        <p:nvSpPr>
          <p:cNvPr id="2" name="Content Placeholder 1"/>
          <p:cNvSpPr>
            <a:spLocks noGrp="1"/>
          </p:cNvSpPr>
          <p:nvPr>
            <p:ph idx="1"/>
          </p:nvPr>
        </p:nvSpPr>
        <p:spPr>
          <a:xfrm>
            <a:off x="918826" y="2438400"/>
            <a:ext cx="7315200" cy="3539527"/>
          </a:xfrm>
        </p:spPr>
        <p:txBody>
          <a:bodyPr/>
          <a:lstStyle/>
          <a:p>
            <a:pPr marL="342900" indent="-342900">
              <a:lnSpc>
                <a:spcPct val="115000"/>
              </a:lnSpc>
              <a:spcBef>
                <a:spcPts val="0"/>
              </a:spcBef>
              <a:spcAft>
                <a:spcPts val="1000"/>
              </a:spcAft>
            </a:pPr>
            <a:r>
              <a:rPr lang="en-US" dirty="0" smtClean="0">
                <a:solidFill>
                  <a:schemeClr val="tx2"/>
                </a:solidFill>
                <a:latin typeface="Calibri"/>
                <a:ea typeface="Calibri"/>
                <a:cs typeface="Times New Roman"/>
              </a:rPr>
              <a:t>Cottage Health</a:t>
            </a:r>
            <a:r>
              <a:rPr lang="en-US" dirty="0" smtClean="0">
                <a:latin typeface="Calibri"/>
                <a:ea typeface="Calibri"/>
                <a:cs typeface="Times New Roman"/>
              </a:rPr>
              <a:t>, - SBNC </a:t>
            </a:r>
            <a:r>
              <a:rPr lang="en-US" dirty="0">
                <a:latin typeface="Calibri"/>
                <a:ea typeface="Calibri"/>
                <a:cs typeface="Times New Roman"/>
              </a:rPr>
              <a:t>is </a:t>
            </a:r>
            <a:r>
              <a:rPr lang="en-US" dirty="0" smtClean="0">
                <a:latin typeface="Calibri"/>
                <a:ea typeface="Calibri"/>
                <a:cs typeface="Times New Roman"/>
              </a:rPr>
              <a:t>working with Cottage Hospital in establishing a “bridge” clinic providing rapid access to patients presenting with substance use disorder to the ED and trauma unit.</a:t>
            </a:r>
          </a:p>
          <a:p>
            <a:pPr marL="342900" indent="-342900">
              <a:lnSpc>
                <a:spcPct val="115000"/>
              </a:lnSpc>
              <a:spcBef>
                <a:spcPts val="0"/>
              </a:spcBef>
              <a:spcAft>
                <a:spcPts val="1000"/>
              </a:spcAft>
            </a:pPr>
            <a:r>
              <a:rPr lang="en-US" dirty="0" smtClean="0">
                <a:latin typeface="Calibri"/>
                <a:ea typeface="Calibri"/>
                <a:cs typeface="Times New Roman"/>
              </a:rPr>
              <a:t>Staffing includes specialists in addiction medicine, psychiatry and pain management, a counselor and a behavioral health coordinator.</a:t>
            </a:r>
            <a:endParaRPr lang="en-US" dirty="0">
              <a:latin typeface="Calibri"/>
              <a:ea typeface="Calibri"/>
              <a:cs typeface="Times New Roman"/>
            </a:endParaRP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5800"/>
            <a:ext cx="401094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819320"/>
      </p:ext>
    </p:extLst>
  </p:cSld>
  <p:clrMapOvr>
    <a:masterClrMapping/>
  </p:clrMapOvr>
  <mc:AlternateContent xmlns:mc="http://schemas.openxmlformats.org/markup-compatibility/2006" xmlns:p14="http://schemas.microsoft.com/office/powerpoint/2010/main">
    <mc:Choice Requires="p14">
      <p:transition spd="slow" p14:dur="2000" advTm="19627"/>
    </mc:Choice>
    <mc:Fallback xmlns="">
      <p:transition spd="slow" advTm="1962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315200" cy="1154097"/>
          </a:xfrm>
        </p:spPr>
        <p:txBody>
          <a:bodyPr/>
          <a:lstStyle/>
          <a:p>
            <a:r>
              <a:rPr lang="en-US" dirty="0" smtClean="0"/>
              <a:t>Head Space</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98264"/>
            <a:ext cx="3505200" cy="19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00200" y="2693618"/>
            <a:ext cx="4572000" cy="1200329"/>
          </a:xfrm>
          <a:prstGeom prst="rect">
            <a:avLst/>
          </a:prstGeom>
        </p:spPr>
        <p:txBody>
          <a:bodyPr>
            <a:spAutoFit/>
          </a:bodyPr>
          <a:lstStyle/>
          <a:p>
            <a:r>
              <a:rPr lang="en-US" dirty="0" smtClean="0"/>
              <a:t>One </a:t>
            </a:r>
            <a:r>
              <a:rPr lang="en-US" dirty="0"/>
              <a:t>stop shops for youth health care which include key elements of primary care, mental health, alcohol/drug, and vocational/ educational support.</a:t>
            </a:r>
          </a:p>
        </p:txBody>
      </p:sp>
    </p:spTree>
    <p:extLst>
      <p:ext uri="{BB962C8B-B14F-4D97-AF65-F5344CB8AC3E}">
        <p14:creationId xmlns:p14="http://schemas.microsoft.com/office/powerpoint/2010/main" val="1353595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315200" cy="1154097"/>
          </a:xfrm>
        </p:spPr>
        <p:txBody>
          <a:bodyPr>
            <a:normAutofit fontScale="90000"/>
          </a:bodyPr>
          <a:lstStyle/>
          <a:p>
            <a:r>
              <a:rPr lang="en-US" dirty="0" smtClean="0"/>
              <a:t>Santa Barbara Behavioral Health Coalition</a:t>
            </a:r>
            <a:endParaRPr lang="en-US" dirty="0"/>
          </a:p>
        </p:txBody>
      </p:sp>
      <p:sp>
        <p:nvSpPr>
          <p:cNvPr id="3" name="Content Placeholder 2"/>
          <p:cNvSpPr>
            <a:spLocks noGrp="1"/>
          </p:cNvSpPr>
          <p:nvPr>
            <p:ph idx="1"/>
          </p:nvPr>
        </p:nvSpPr>
        <p:spPr>
          <a:xfrm>
            <a:off x="838200" y="3200400"/>
            <a:ext cx="7315200" cy="3539527"/>
          </a:xfrm>
        </p:spPr>
        <p:txBody>
          <a:bodyPr>
            <a:normAutofit/>
          </a:bodyPr>
          <a:lstStyle/>
          <a:p>
            <a:r>
              <a:rPr lang="en-US" sz="2400" dirty="0" smtClean="0"/>
              <a:t>Cottage Health</a:t>
            </a:r>
          </a:p>
          <a:p>
            <a:r>
              <a:rPr lang="en-US" sz="2400" dirty="0" smtClean="0"/>
              <a:t>CenCal Health</a:t>
            </a:r>
          </a:p>
          <a:p>
            <a:r>
              <a:rPr lang="en-US" sz="2400" dirty="0"/>
              <a:t>Sansum </a:t>
            </a:r>
            <a:r>
              <a:rPr lang="en-US" sz="2400" dirty="0" smtClean="0"/>
              <a:t>Clinic</a:t>
            </a:r>
          </a:p>
          <a:p>
            <a:r>
              <a:rPr lang="en-US" sz="2400" dirty="0" smtClean="0"/>
              <a:t>Santa Barbara Neighborhood Clinics</a:t>
            </a:r>
          </a:p>
          <a:p>
            <a:r>
              <a:rPr lang="en-US" sz="2400" dirty="0"/>
              <a:t>Santa Barbara Behavioral </a:t>
            </a:r>
            <a:r>
              <a:rPr lang="en-US" sz="2400" dirty="0" smtClean="0"/>
              <a:t>Wellness</a:t>
            </a:r>
          </a:p>
          <a:p>
            <a:r>
              <a:rPr lang="en-US" sz="2400" dirty="0" smtClean="0"/>
              <a:t>Santa </a:t>
            </a:r>
            <a:r>
              <a:rPr lang="en-US" sz="2400" dirty="0"/>
              <a:t>B</a:t>
            </a:r>
            <a:r>
              <a:rPr lang="en-US" sz="2400" dirty="0" smtClean="0"/>
              <a:t>arbara County Public Health Department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487" y="2057400"/>
            <a:ext cx="404446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664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996" y="-228600"/>
            <a:ext cx="7315200" cy="1154097"/>
          </a:xfrm>
        </p:spPr>
        <p:txBody>
          <a:bodyPr/>
          <a:lstStyle/>
          <a:p>
            <a:r>
              <a:rPr lang="en-US" dirty="0" smtClean="0"/>
              <a:t>The </a:t>
            </a:r>
            <a:r>
              <a:rPr lang="en-US" dirty="0"/>
              <a:t>Expanding Team</a:t>
            </a:r>
          </a:p>
        </p:txBody>
      </p:sp>
      <p:pic>
        <p:nvPicPr>
          <p:cNvPr id="6" name="Picture 3" descr="D:\Profiles\Charles.Fenzi\AppData\Local\Microsoft\Windows\Temporary Internet Files\Content.Outlook\JJOTUUO3\Rorty Max.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693" y="990244"/>
            <a:ext cx="146957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harles.Fenzi\AppData\Local\Microsoft\Windows\Temporary Internet Files\Content.Outlook\69250J1O\20171204_12345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92035" y="982175"/>
            <a:ext cx="1558548" cy="2065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Profiles\izzy.hernandez\Desktop\20161014_104243.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7769" b="11571"/>
          <a:stretch/>
        </p:blipFill>
        <p:spPr bwMode="auto">
          <a:xfrm>
            <a:off x="6982522" y="3754417"/>
            <a:ext cx="1486322" cy="20206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5036" y="5775048"/>
            <a:ext cx="2326105" cy="523220"/>
          </a:xfrm>
          <a:prstGeom prst="rect">
            <a:avLst/>
          </a:prstGeom>
          <a:noFill/>
        </p:spPr>
        <p:txBody>
          <a:bodyPr wrap="square" rtlCol="0">
            <a:spAutoFit/>
          </a:bodyPr>
          <a:lstStyle/>
          <a:p>
            <a:pPr algn="ctr"/>
            <a:r>
              <a:rPr lang="en-US" sz="1400" dirty="0" smtClean="0"/>
              <a:t>Stephanie Fagliano, LCSW</a:t>
            </a:r>
          </a:p>
          <a:p>
            <a:pPr algn="ctr"/>
            <a:r>
              <a:rPr lang="en-US" sz="1400" dirty="0" smtClean="0"/>
              <a:t>Eastside</a:t>
            </a:r>
            <a:endParaRPr lang="en-US" sz="1400" dirty="0"/>
          </a:p>
        </p:txBody>
      </p:sp>
      <p:sp>
        <p:nvSpPr>
          <p:cNvPr id="11" name="TextBox 10"/>
          <p:cNvSpPr txBox="1"/>
          <p:nvPr/>
        </p:nvSpPr>
        <p:spPr>
          <a:xfrm>
            <a:off x="4568198" y="5723845"/>
            <a:ext cx="2288402" cy="523220"/>
          </a:xfrm>
          <a:prstGeom prst="rect">
            <a:avLst/>
          </a:prstGeom>
          <a:noFill/>
        </p:spPr>
        <p:txBody>
          <a:bodyPr wrap="square" rtlCol="0">
            <a:spAutoFit/>
          </a:bodyPr>
          <a:lstStyle/>
          <a:p>
            <a:pPr algn="ctr"/>
            <a:r>
              <a:rPr lang="en-US" sz="1400" dirty="0" smtClean="0"/>
              <a:t>Elsa Buenrostro, LCSW</a:t>
            </a:r>
          </a:p>
          <a:p>
            <a:pPr algn="ctr"/>
            <a:r>
              <a:rPr lang="en-US" sz="1400" dirty="0" smtClean="0"/>
              <a:t>Bridge</a:t>
            </a:r>
            <a:endParaRPr lang="en-US" sz="1400" dirty="0"/>
          </a:p>
        </p:txBody>
      </p:sp>
      <p:sp>
        <p:nvSpPr>
          <p:cNvPr id="12" name="TextBox 11"/>
          <p:cNvSpPr txBox="1"/>
          <p:nvPr/>
        </p:nvSpPr>
        <p:spPr>
          <a:xfrm>
            <a:off x="3693298" y="3058786"/>
            <a:ext cx="1752600" cy="523220"/>
          </a:xfrm>
          <a:prstGeom prst="rect">
            <a:avLst/>
          </a:prstGeom>
          <a:noFill/>
        </p:spPr>
        <p:txBody>
          <a:bodyPr wrap="square" rtlCol="0">
            <a:spAutoFit/>
          </a:bodyPr>
          <a:lstStyle/>
          <a:p>
            <a:pPr algn="ctr"/>
            <a:r>
              <a:rPr lang="en-US" sz="1400" dirty="0" smtClean="0"/>
              <a:t>Max Rorty, LCSW Isla Vista</a:t>
            </a:r>
            <a:endParaRPr lang="en-US" sz="1400" dirty="0"/>
          </a:p>
        </p:txBody>
      </p:sp>
      <p:sp>
        <p:nvSpPr>
          <p:cNvPr id="13" name="TextBox 12"/>
          <p:cNvSpPr txBox="1"/>
          <p:nvPr/>
        </p:nvSpPr>
        <p:spPr>
          <a:xfrm>
            <a:off x="5528309" y="3104348"/>
            <a:ext cx="2286000" cy="523220"/>
          </a:xfrm>
          <a:prstGeom prst="rect">
            <a:avLst/>
          </a:prstGeom>
          <a:noFill/>
        </p:spPr>
        <p:txBody>
          <a:bodyPr wrap="square" rtlCol="0">
            <a:spAutoFit/>
          </a:bodyPr>
          <a:lstStyle/>
          <a:p>
            <a:pPr algn="ctr"/>
            <a:r>
              <a:rPr lang="en-US" sz="1400" dirty="0" smtClean="0"/>
              <a:t>Veronica Gaona, LCSW</a:t>
            </a:r>
          </a:p>
          <a:p>
            <a:pPr algn="ctr"/>
            <a:r>
              <a:rPr lang="en-US" sz="1400" dirty="0" smtClean="0"/>
              <a:t>Westside</a:t>
            </a:r>
            <a:endParaRPr lang="en-US" sz="1400" dirty="0"/>
          </a:p>
        </p:txBody>
      </p:sp>
      <p:sp>
        <p:nvSpPr>
          <p:cNvPr id="14" name="TextBox 13"/>
          <p:cNvSpPr txBox="1"/>
          <p:nvPr/>
        </p:nvSpPr>
        <p:spPr>
          <a:xfrm>
            <a:off x="6944220" y="5759235"/>
            <a:ext cx="1843039" cy="523220"/>
          </a:xfrm>
          <a:prstGeom prst="rect">
            <a:avLst/>
          </a:prstGeom>
          <a:noFill/>
        </p:spPr>
        <p:txBody>
          <a:bodyPr wrap="square" rtlCol="0">
            <a:spAutoFit/>
          </a:bodyPr>
          <a:lstStyle/>
          <a:p>
            <a:pPr algn="ctr"/>
            <a:r>
              <a:rPr lang="en-US" sz="1400" dirty="0" smtClean="0"/>
              <a:t>Janice Shea</a:t>
            </a:r>
          </a:p>
          <a:p>
            <a:pPr algn="ctr"/>
            <a:r>
              <a:rPr lang="en-US" sz="1400" dirty="0" smtClean="0"/>
              <a:t> BH Coordinator</a:t>
            </a:r>
            <a:endParaRPr lang="en-US" sz="1400" dirty="0"/>
          </a:p>
        </p:txBody>
      </p:sp>
      <p:pic>
        <p:nvPicPr>
          <p:cNvPr id="1026" name="Picture 2" descr="D:\Profiles\Charles.Fenzi\AppData\Local\Microsoft\Windows\Temporary Internet Files\Content.Outlook\S8LQJ43U\Deis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04" t="2026" r="5728" b="17139"/>
          <a:stretch/>
        </p:blipFill>
        <p:spPr bwMode="auto">
          <a:xfrm>
            <a:off x="2769523" y="3754417"/>
            <a:ext cx="1572126" cy="19918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990244"/>
            <a:ext cx="15430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34" t="-3499" r="-1" b="21572"/>
          <a:stretch/>
        </p:blipFill>
        <p:spPr bwMode="auto">
          <a:xfrm>
            <a:off x="602737" y="3634828"/>
            <a:ext cx="1470705" cy="209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56536" y="3104348"/>
            <a:ext cx="2209800" cy="523220"/>
          </a:xfrm>
          <a:prstGeom prst="rect">
            <a:avLst/>
          </a:prstGeom>
          <a:noFill/>
        </p:spPr>
        <p:txBody>
          <a:bodyPr wrap="square" rtlCol="0">
            <a:spAutoFit/>
          </a:bodyPr>
          <a:lstStyle/>
          <a:p>
            <a:pPr algn="ctr"/>
            <a:r>
              <a:rPr lang="en-US" sz="1400" dirty="0" smtClean="0"/>
              <a:t>Kayla Rosen, MD</a:t>
            </a:r>
          </a:p>
          <a:p>
            <a:pPr algn="ctr"/>
            <a:r>
              <a:rPr lang="en-US" sz="1400" dirty="0" smtClean="0"/>
              <a:t>Psychiatry</a:t>
            </a:r>
            <a:endParaRPr lang="en-US" sz="1400" dirty="0"/>
          </a:p>
        </p:txBody>
      </p:sp>
      <p:sp>
        <p:nvSpPr>
          <p:cNvPr id="4" name="TextBox 3"/>
          <p:cNvSpPr txBox="1"/>
          <p:nvPr/>
        </p:nvSpPr>
        <p:spPr>
          <a:xfrm>
            <a:off x="2520174" y="5763186"/>
            <a:ext cx="2129028" cy="523220"/>
          </a:xfrm>
          <a:prstGeom prst="rect">
            <a:avLst/>
          </a:prstGeom>
          <a:noFill/>
        </p:spPr>
        <p:txBody>
          <a:bodyPr wrap="square" rtlCol="0">
            <a:spAutoFit/>
          </a:bodyPr>
          <a:lstStyle/>
          <a:p>
            <a:pPr algn="ctr"/>
            <a:r>
              <a:rPr lang="en-US" sz="1400" dirty="0" err="1" smtClean="0"/>
              <a:t>Deise</a:t>
            </a:r>
            <a:r>
              <a:rPr lang="en-US" sz="1400" dirty="0" smtClean="0"/>
              <a:t> </a:t>
            </a:r>
            <a:r>
              <a:rPr lang="en-US" sz="1400" dirty="0" err="1" smtClean="0"/>
              <a:t>Capristo</a:t>
            </a:r>
            <a:r>
              <a:rPr lang="en-US" sz="1400" dirty="0" smtClean="0"/>
              <a:t>, LCSW</a:t>
            </a:r>
          </a:p>
          <a:p>
            <a:pPr algn="ctr"/>
            <a:r>
              <a:rPr lang="en-US" sz="1400" dirty="0" smtClean="0"/>
              <a:t>Goleta</a:t>
            </a:r>
            <a:endParaRPr lang="en-US" sz="1400" dirty="0"/>
          </a:p>
        </p:txBody>
      </p:sp>
      <p:pic>
        <p:nvPicPr>
          <p:cNvPr id="5" name="Picture 1" descr="image001"/>
          <p:cNvPicPr>
            <a:picLocks noChangeAspect="1" noChangeArrowheads="1"/>
          </p:cNvPicPr>
          <p:nvPr/>
        </p:nvPicPr>
        <p:blipFill rotWithShape="1">
          <a:blip r:embed="rId8">
            <a:extLst>
              <a:ext uri="{28A0092B-C50C-407E-A947-70E740481C1C}">
                <a14:useLocalDpi xmlns:a14="http://schemas.microsoft.com/office/drawing/2010/main" val="0"/>
              </a:ext>
            </a:extLst>
          </a:blip>
          <a:srcRect l="10972" r="14825" b="921"/>
          <a:stretch/>
        </p:blipFill>
        <p:spPr bwMode="auto">
          <a:xfrm>
            <a:off x="4926336" y="3754417"/>
            <a:ext cx="1572126" cy="197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463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SBNC Shared Pictures\National Health Center Week 2017\Fiesta Children's Parade\IMG_01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5"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240350">
            <a:off x="3733800" y="1524000"/>
            <a:ext cx="3733800" cy="696897"/>
          </a:xfrm>
        </p:spPr>
        <p:txBody>
          <a:bodyPr>
            <a:noAutofit/>
          </a:bodyPr>
          <a:lstStyle/>
          <a:p>
            <a:r>
              <a:rPr lang="en-US" sz="5400" b="1" dirty="0" smtClean="0">
                <a:solidFill>
                  <a:srgbClr val="FF0000"/>
                </a:solidFill>
              </a:rPr>
              <a:t>Questions</a:t>
            </a:r>
            <a:endParaRPr lang="en-US" sz="5400" b="1" dirty="0">
              <a:solidFill>
                <a:srgbClr val="FF0000"/>
              </a:solidFill>
            </a:endParaRPr>
          </a:p>
        </p:txBody>
      </p:sp>
    </p:spTree>
    <p:extLst>
      <p:ext uri="{BB962C8B-B14F-4D97-AF65-F5344CB8AC3E}">
        <p14:creationId xmlns:p14="http://schemas.microsoft.com/office/powerpoint/2010/main" val="141886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lstStyle/>
          <a:p>
            <a:r>
              <a:rPr lang="en-US" dirty="0" smtClean="0"/>
              <a:t>A Bit of History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5943599" cy="351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04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315200" cy="1154097"/>
          </a:xfrm>
        </p:spPr>
        <p:txBody>
          <a:bodyPr/>
          <a:lstStyle/>
          <a:p>
            <a:r>
              <a:rPr lang="en-US" dirty="0" smtClean="0"/>
              <a:t>The Lengthy Evolution</a:t>
            </a:r>
            <a:endParaRPr lang="en-US" dirty="0"/>
          </a:p>
        </p:txBody>
      </p:sp>
      <p:sp>
        <p:nvSpPr>
          <p:cNvPr id="3" name="Content Placeholder 2"/>
          <p:cNvSpPr>
            <a:spLocks noGrp="1"/>
          </p:cNvSpPr>
          <p:nvPr>
            <p:ph idx="1"/>
          </p:nvPr>
        </p:nvSpPr>
        <p:spPr>
          <a:xfrm>
            <a:off x="968542" y="3733800"/>
            <a:ext cx="7315200" cy="2057400"/>
          </a:xfrm>
        </p:spPr>
        <p:txBody>
          <a:bodyPr/>
          <a:lstStyle/>
          <a:p>
            <a:pPr marL="0" indent="0">
              <a:buNone/>
            </a:pPr>
            <a:r>
              <a:rPr lang="en-US" dirty="0" smtClean="0"/>
              <a:t>The Early Program – 2009</a:t>
            </a:r>
            <a:endParaRPr lang="en-US" dirty="0"/>
          </a:p>
          <a:p>
            <a:pPr marL="457200" lvl="1" indent="0">
              <a:buNone/>
            </a:pPr>
            <a:endParaRPr lang="en-US" dirty="0"/>
          </a:p>
          <a:p>
            <a:pPr marL="457200" lvl="1" indent="0">
              <a:buNone/>
            </a:pPr>
            <a:r>
              <a:rPr lang="en-US" dirty="0" smtClean="0"/>
              <a:t>William &amp; Mary Jane Brinton</a:t>
            </a:r>
          </a:p>
          <a:p>
            <a:pPr marL="457200" lvl="1" indent="0">
              <a:buNone/>
            </a:pPr>
            <a:r>
              <a:rPr lang="en-US" dirty="0" smtClean="0"/>
              <a:t> 	Neighborhood Counseling Program</a:t>
            </a:r>
          </a:p>
          <a:p>
            <a:pPr marL="457200" lvl="1" indent="0">
              <a:buNone/>
            </a:pPr>
            <a:r>
              <a:rPr lang="en-US" dirty="0"/>
              <a:t>	</a:t>
            </a:r>
            <a:r>
              <a:rPr lang="en-US" dirty="0" smtClean="0"/>
              <a:t>	Bilingual and bicultural</a:t>
            </a:r>
          </a:p>
        </p:txBody>
      </p:sp>
      <p:pic>
        <p:nvPicPr>
          <p:cNvPr id="2050" name="Picture 2" descr="P:\Photos\Neighborhood Counseling Program Press Conference Dec 09\For Book\Neighborhood Counseling Program Press Conference Dec 09 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288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18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717612"/>
          </a:xfrm>
        </p:spPr>
        <p:txBody>
          <a:bodyPr/>
          <a:lstStyle/>
          <a:p>
            <a:r>
              <a:rPr lang="en-US" dirty="0" smtClean="0"/>
              <a:t>The Lengthy Evolution</a:t>
            </a:r>
            <a:endParaRPr lang="en-US" dirty="0"/>
          </a:p>
        </p:txBody>
      </p:sp>
      <p:sp>
        <p:nvSpPr>
          <p:cNvPr id="3" name="Content Placeholder 2"/>
          <p:cNvSpPr>
            <a:spLocks noGrp="1"/>
          </p:cNvSpPr>
          <p:nvPr>
            <p:ph idx="1"/>
          </p:nvPr>
        </p:nvSpPr>
        <p:spPr>
          <a:xfrm>
            <a:off x="914400" y="3505200"/>
            <a:ext cx="7315200" cy="3539527"/>
          </a:xfrm>
        </p:spPr>
        <p:txBody>
          <a:bodyPr/>
          <a:lstStyle/>
          <a:p>
            <a:r>
              <a:rPr lang="en-US" dirty="0" smtClean="0"/>
              <a:t>Interim Program – Contractors</a:t>
            </a:r>
          </a:p>
          <a:p>
            <a:pPr lvl="1"/>
            <a:r>
              <a:rPr lang="en-US" dirty="0"/>
              <a:t>SBNC was not a </a:t>
            </a:r>
            <a:r>
              <a:rPr lang="en-US" dirty="0" smtClean="0"/>
              <a:t>DHCS recognized </a:t>
            </a:r>
            <a:r>
              <a:rPr lang="en-US" dirty="0"/>
              <a:t>Behavioral Health Entity so patients paid out-of-pocket at a greatly discounted </a:t>
            </a:r>
            <a:r>
              <a:rPr lang="en-US" dirty="0" smtClean="0"/>
              <a:t>rate</a:t>
            </a:r>
          </a:p>
          <a:p>
            <a:pPr lvl="1"/>
            <a:r>
              <a:rPr lang="en-US" dirty="0" smtClean="0"/>
              <a:t>Eduardo Guzman, MD, psychiatrist provided care one day every two weeks</a:t>
            </a:r>
          </a:p>
          <a:p>
            <a:pPr lvl="1"/>
            <a:r>
              <a:rPr lang="en-US" dirty="0" smtClean="0"/>
              <a:t>Karina Valle, LCSW, made herself available weekly and went to all three medical clinics</a:t>
            </a:r>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11" r="11934" b="3432"/>
          <a:stretch/>
        </p:blipFill>
        <p:spPr bwMode="auto">
          <a:xfrm>
            <a:off x="1884947" y="1371600"/>
            <a:ext cx="1852864" cy="169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095" y="1371600"/>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24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315200" cy="1154097"/>
          </a:xfrm>
        </p:spPr>
        <p:txBody>
          <a:bodyPr/>
          <a:lstStyle/>
          <a:p>
            <a:pPr marL="0" indent="0"/>
            <a:r>
              <a:rPr lang="en-US" dirty="0" smtClean="0"/>
              <a:t>Rising from the ashes  </a:t>
            </a:r>
          </a:p>
        </p:txBody>
      </p:sp>
      <p:sp>
        <p:nvSpPr>
          <p:cNvPr id="3" name="Content Placeholder 2"/>
          <p:cNvSpPr>
            <a:spLocks noGrp="1"/>
          </p:cNvSpPr>
          <p:nvPr>
            <p:ph idx="1"/>
          </p:nvPr>
        </p:nvSpPr>
        <p:spPr>
          <a:xfrm>
            <a:off x="914400" y="2667000"/>
            <a:ext cx="7315200" cy="3539527"/>
          </a:xfrm>
        </p:spPr>
        <p:txBody>
          <a:bodyPr>
            <a:normAutofit/>
          </a:bodyPr>
          <a:lstStyle/>
          <a:p>
            <a:endParaRPr lang="en-US" dirty="0" smtClean="0"/>
          </a:p>
          <a:p>
            <a:pPr marL="0" indent="0">
              <a:buNone/>
            </a:pPr>
            <a:r>
              <a:rPr lang="en-US" dirty="0" smtClean="0"/>
              <a:t>First Integration – Temporary Goleta Clinic</a:t>
            </a:r>
          </a:p>
          <a:p>
            <a:pPr marL="560070" lvl="1" indent="-285750"/>
            <a:r>
              <a:rPr lang="en-US" dirty="0" smtClean="0"/>
              <a:t>In </a:t>
            </a:r>
            <a:r>
              <a:rPr lang="en-US" dirty="0"/>
              <a:t>scope as a recipient of a </a:t>
            </a:r>
            <a:r>
              <a:rPr lang="en-US" dirty="0" smtClean="0"/>
              <a:t>330e grant (FQHC)</a:t>
            </a:r>
          </a:p>
          <a:p>
            <a:pPr lvl="1"/>
            <a:r>
              <a:rPr lang="en-US" dirty="0" smtClean="0"/>
              <a:t>Jennifer Ferraez, LCSW - Our first LCSW</a:t>
            </a:r>
          </a:p>
          <a:p>
            <a:pPr lvl="1"/>
            <a:r>
              <a:rPr lang="en-US" dirty="0" smtClean="0"/>
              <a:t>Available to see patients in collaboration with the primary care provider</a:t>
            </a:r>
          </a:p>
          <a:p>
            <a:pPr lvl="1"/>
            <a:r>
              <a:rPr lang="en-US" dirty="0" smtClean="0"/>
              <a:t>Warm hand-offs welcome</a:t>
            </a:r>
          </a:p>
          <a:p>
            <a:pPr lvl="1"/>
            <a:r>
              <a:rPr lang="en-US" dirty="0" smtClean="0"/>
              <a:t>Two exam rooms and a Behavior Health Office</a:t>
            </a:r>
          </a:p>
          <a:p>
            <a:pPr lvl="1"/>
            <a:r>
              <a:rPr lang="en-US" dirty="0" smtClean="0"/>
              <a:t>Same health record</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2528194" cy="189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20" y="4521157"/>
            <a:ext cx="1393879" cy="207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08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33400"/>
            <a:ext cx="7315200" cy="1154097"/>
          </a:xfrm>
        </p:spPr>
        <p:txBody>
          <a:bodyPr/>
          <a:lstStyle/>
          <a:p>
            <a:r>
              <a:rPr lang="en-US" dirty="0" smtClean="0"/>
              <a:t>SBNC Integration</a:t>
            </a:r>
            <a:endParaRPr lang="en-US" dirty="0"/>
          </a:p>
        </p:txBody>
      </p:sp>
      <p:sp>
        <p:nvSpPr>
          <p:cNvPr id="2" name="Content Placeholder 1"/>
          <p:cNvSpPr>
            <a:spLocks noGrp="1"/>
          </p:cNvSpPr>
          <p:nvPr>
            <p:ph idx="1"/>
          </p:nvPr>
        </p:nvSpPr>
        <p:spPr/>
        <p:txBody>
          <a:bodyPr>
            <a:normAutofit fontScale="85000" lnSpcReduction="10000"/>
          </a:bodyPr>
          <a:lstStyle/>
          <a:p>
            <a:pPr lvl="0"/>
            <a:r>
              <a:rPr lang="en-US" dirty="0" smtClean="0"/>
              <a:t>Summer </a:t>
            </a:r>
            <a:r>
              <a:rPr lang="en-US" dirty="0"/>
              <a:t>of </a:t>
            </a:r>
            <a:r>
              <a:rPr lang="en-US" dirty="0" smtClean="0"/>
              <a:t>2016 - </a:t>
            </a:r>
            <a:r>
              <a:rPr lang="en-US" dirty="0"/>
              <a:t>the organization was awarded a HRSA Substance Abuse Expansion Grant </a:t>
            </a:r>
            <a:endParaRPr lang="en-US" dirty="0" smtClean="0"/>
          </a:p>
          <a:p>
            <a:pPr lvl="0"/>
            <a:endParaRPr lang="en-US" dirty="0"/>
          </a:p>
          <a:p>
            <a:pPr lvl="0"/>
            <a:r>
              <a:rPr lang="en-US" dirty="0" smtClean="0"/>
              <a:t>Goal - Full integration of </a:t>
            </a:r>
            <a:r>
              <a:rPr lang="en-US" dirty="0"/>
              <a:t>behavioral health with primary care, including </a:t>
            </a:r>
            <a:r>
              <a:rPr lang="en-US" dirty="0" smtClean="0"/>
              <a:t> SBIRT and MAT </a:t>
            </a:r>
          </a:p>
          <a:p>
            <a:pPr lvl="0"/>
            <a:endParaRPr lang="en-US" dirty="0"/>
          </a:p>
          <a:p>
            <a:pPr lvl="0"/>
            <a:r>
              <a:rPr lang="en-US" dirty="0" smtClean="0"/>
              <a:t>Every patient </a:t>
            </a:r>
            <a:r>
              <a:rPr lang="en-US" dirty="0"/>
              <a:t>over the age of </a:t>
            </a:r>
            <a:r>
              <a:rPr lang="en-US" dirty="0" smtClean="0"/>
              <a:t>10 - </a:t>
            </a:r>
            <a:r>
              <a:rPr lang="en-US" dirty="0"/>
              <a:t>screened annually for substance use </a:t>
            </a:r>
            <a:r>
              <a:rPr lang="en-US" dirty="0" smtClean="0"/>
              <a:t>disorder and major </a:t>
            </a:r>
            <a:r>
              <a:rPr lang="en-US" dirty="0"/>
              <a:t>depressive </a:t>
            </a:r>
            <a:r>
              <a:rPr lang="en-US" dirty="0" smtClean="0"/>
              <a:t>disorder </a:t>
            </a:r>
          </a:p>
          <a:p>
            <a:pPr lvl="0"/>
            <a:endParaRPr lang="en-US" dirty="0"/>
          </a:p>
          <a:p>
            <a:pPr lvl="0"/>
            <a:r>
              <a:rPr lang="en-US" dirty="0" smtClean="0"/>
              <a:t>Partnerships </a:t>
            </a:r>
            <a:r>
              <a:rPr lang="en-US" dirty="0"/>
              <a:t>are in place with </a:t>
            </a:r>
            <a:r>
              <a:rPr lang="en-US" dirty="0" smtClean="0">
                <a:solidFill>
                  <a:schemeClr val="tx2"/>
                </a:solidFill>
              </a:rPr>
              <a:t>CADA</a:t>
            </a:r>
            <a:r>
              <a:rPr lang="en-US" dirty="0" smtClean="0"/>
              <a:t> </a:t>
            </a:r>
            <a:r>
              <a:rPr lang="en-US" dirty="0"/>
              <a:t>and  </a:t>
            </a:r>
            <a:r>
              <a:rPr lang="en-US" dirty="0">
                <a:solidFill>
                  <a:schemeClr val="tx2"/>
                </a:solidFill>
              </a:rPr>
              <a:t>Sanctuary </a:t>
            </a:r>
            <a:r>
              <a:rPr lang="en-US" dirty="0" smtClean="0">
                <a:solidFill>
                  <a:schemeClr val="tx2"/>
                </a:solidFill>
              </a:rPr>
              <a:t>Centers</a:t>
            </a:r>
          </a:p>
          <a:p>
            <a:pPr lvl="0"/>
            <a:endParaRPr lang="en-US" dirty="0"/>
          </a:p>
          <a:p>
            <a:pPr lvl="0"/>
            <a:r>
              <a:rPr lang="en-US" dirty="0" smtClean="0"/>
              <a:t>Three providers </a:t>
            </a:r>
            <a:r>
              <a:rPr lang="en-US" dirty="0"/>
              <a:t>have </a:t>
            </a:r>
            <a:r>
              <a:rPr lang="en-US" dirty="0" smtClean="0"/>
              <a:t>DATA </a:t>
            </a:r>
            <a:r>
              <a:rPr lang="en-US" dirty="0"/>
              <a:t>2000 waivers and are actively engaged in MAT to those individuals for whom that tool is indicated.</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024188" cy="1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447832"/>
      </p:ext>
    </p:extLst>
  </p:cSld>
  <p:clrMapOvr>
    <a:masterClrMapping/>
  </p:clrMapOvr>
  <mc:AlternateContent xmlns:mc="http://schemas.openxmlformats.org/markup-compatibility/2006" xmlns:p14="http://schemas.microsoft.com/office/powerpoint/2010/main">
    <mc:Choice Requires="p14">
      <p:transition spd="slow" p14:dur="2000" advTm="87187"/>
    </mc:Choice>
    <mc:Fallback xmlns="">
      <p:transition spd="slow" advTm="8718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dirty="0"/>
              <a:t>Level 1: </a:t>
            </a:r>
            <a:br>
              <a:rPr lang="en-US" dirty="0"/>
            </a:br>
            <a:r>
              <a:rPr lang="en-US" dirty="0"/>
              <a:t>Minimal </a:t>
            </a:r>
            <a:r>
              <a:rPr lang="en-US" dirty="0" smtClean="0"/>
              <a:t>Collaboration</a:t>
            </a:r>
            <a:endParaRPr lang="en-US" dirty="0"/>
          </a:p>
        </p:txBody>
      </p:sp>
      <p:sp>
        <p:nvSpPr>
          <p:cNvPr id="4" name="Content Placeholder 2"/>
          <p:cNvSpPr txBox="1">
            <a:spLocks/>
          </p:cNvSpPr>
          <p:nvPr/>
        </p:nvSpPr>
        <p:spPr>
          <a:xfrm>
            <a:off x="838200" y="1752600"/>
            <a:ext cx="6777317" cy="407714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Century Gothic"/>
                <a:ea typeface="+mn-ea"/>
                <a:cs typeface="+mn-cs"/>
              </a:rPr>
              <a:t>Mental health and other healthcare providers work in separate facilities, have separate systems, and rarely communicate about cases. </a:t>
            </a: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en-US" sz="2400" b="0" i="0" u="none" strike="noStrike" kern="1200" cap="none" spc="0" normalizeH="0" baseline="0" noProof="0" dirty="0" smtClean="0">
              <a:ln>
                <a:noFill/>
              </a:ln>
              <a:solidFill>
                <a:srgbClr val="3E3D2D"/>
              </a:solidFill>
              <a:effectLst/>
              <a:uLnTx/>
              <a:uFillTx/>
              <a:latin typeface="Century Gothic"/>
              <a:ea typeface="+mn-ea"/>
              <a:cs typeface="+mn-cs"/>
            </a:endParaRPr>
          </a:p>
        </p:txBody>
      </p:sp>
      <p:pic>
        <p:nvPicPr>
          <p:cNvPr id="5" name="Picture 4" descr="Image result for school collaboration imag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678836" y="3962400"/>
            <a:ext cx="4146149" cy="2057400"/>
          </a:xfrm>
          <a:prstGeom prst="rect">
            <a:avLst/>
          </a:prstGeom>
          <a:noFill/>
          <a:ln>
            <a:noFill/>
          </a:ln>
        </p:spPr>
      </p:pic>
    </p:spTree>
    <p:extLst>
      <p:ext uri="{BB962C8B-B14F-4D97-AF65-F5344CB8AC3E}">
        <p14:creationId xmlns:p14="http://schemas.microsoft.com/office/powerpoint/2010/main" val="2943180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a:t>Level 2:</a:t>
            </a:r>
            <a:br>
              <a:rPr lang="en-US" dirty="0"/>
            </a:br>
            <a:r>
              <a:rPr lang="en-US" dirty="0"/>
              <a:t>Basic </a:t>
            </a:r>
            <a:r>
              <a:rPr lang="en-US" dirty="0" smtClean="0"/>
              <a:t>Collaboration </a:t>
            </a:r>
            <a:r>
              <a:rPr lang="en-US" dirty="0"/>
              <a:t>at a Distance</a:t>
            </a:r>
          </a:p>
        </p:txBody>
      </p:sp>
      <p:sp>
        <p:nvSpPr>
          <p:cNvPr id="3" name="Content Placeholder 2"/>
          <p:cNvSpPr>
            <a:spLocks noGrp="1"/>
          </p:cNvSpPr>
          <p:nvPr>
            <p:ph idx="1"/>
          </p:nvPr>
        </p:nvSpPr>
        <p:spPr>
          <a:xfrm>
            <a:off x="533400" y="1752600"/>
            <a:ext cx="8229600" cy="4525963"/>
          </a:xfrm>
        </p:spPr>
        <p:txBody>
          <a:bodyPr/>
          <a:lstStyle/>
          <a:p>
            <a:pPr marL="68580" indent="0">
              <a:buNone/>
            </a:pPr>
            <a:endParaRPr lang="en-US" dirty="0" smtClean="0">
              <a:solidFill>
                <a:schemeClr val="tx2"/>
              </a:solidFill>
            </a:endParaRPr>
          </a:p>
          <a:p>
            <a:pPr marL="68580" indent="0">
              <a:buNone/>
            </a:pPr>
            <a:r>
              <a:rPr lang="en-US" dirty="0" smtClean="0"/>
              <a:t>Providers </a:t>
            </a:r>
            <a:r>
              <a:rPr lang="en-US" dirty="0"/>
              <a:t>have separate systems at separate sites, but engage in periodic communication about shared patients, mostly through telephone and electronic means. Providers view each other as resources. </a:t>
            </a:r>
          </a:p>
        </p:txBody>
      </p:sp>
      <p:pic>
        <p:nvPicPr>
          <p:cNvPr id="7" name="Picture 6" descr="Collaboratio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3101454" cy="2667000"/>
          </a:xfrm>
          <a:prstGeom prst="rect">
            <a:avLst/>
          </a:prstGeom>
          <a:noFill/>
          <a:ln>
            <a:noFill/>
          </a:ln>
          <a:effectLst/>
        </p:spPr>
      </p:pic>
    </p:spTree>
    <p:extLst>
      <p:ext uri="{BB962C8B-B14F-4D97-AF65-F5344CB8AC3E}">
        <p14:creationId xmlns:p14="http://schemas.microsoft.com/office/powerpoint/2010/main" val="912896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1215</TotalTime>
  <Words>1246</Words>
  <Application>Microsoft Office PowerPoint</Application>
  <PresentationFormat>On-screen Show (4:3)</PresentationFormat>
  <Paragraphs>137</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Times New Roman</vt:lpstr>
      <vt:lpstr>Wingdings</vt:lpstr>
      <vt:lpstr>Wingdings 2</vt:lpstr>
      <vt:lpstr>Perspective</vt:lpstr>
      <vt:lpstr>Behavioral Health  Primary Care Integration</vt:lpstr>
      <vt:lpstr>Our Talk Today</vt:lpstr>
      <vt:lpstr>A Bit of History</vt:lpstr>
      <vt:lpstr>The Lengthy Evolution</vt:lpstr>
      <vt:lpstr>The Lengthy Evolution</vt:lpstr>
      <vt:lpstr>Rising from the ashes  </vt:lpstr>
      <vt:lpstr>SBNC Integration</vt:lpstr>
      <vt:lpstr>Level 1:  Minimal Collaboration</vt:lpstr>
      <vt:lpstr>Level 2: Basic Collaboration at a Distance</vt:lpstr>
      <vt:lpstr>Level 3:  Basic Collaboration Onsite</vt:lpstr>
      <vt:lpstr>Level 4: Close Collaboration in a Partially Integrated System </vt:lpstr>
      <vt:lpstr>Level 5:  Close Collaboration in a Fully Integrated System</vt:lpstr>
      <vt:lpstr> Collaborative Care AIMS Model</vt:lpstr>
      <vt:lpstr>Principles of Collaborative Care </vt:lpstr>
      <vt:lpstr>Principles of Collaborative Care </vt:lpstr>
      <vt:lpstr>Principles of Collaborative Care </vt:lpstr>
      <vt:lpstr>Principles of Collaborative Care </vt:lpstr>
      <vt:lpstr>Principles of Collaborative Care </vt:lpstr>
      <vt:lpstr>Collaborative Integration</vt:lpstr>
      <vt:lpstr>Collaborative Integration</vt:lpstr>
      <vt:lpstr>Partnerships</vt:lpstr>
      <vt:lpstr>Head Space</vt:lpstr>
      <vt:lpstr>Santa Barbara Behavioral Health Coalition</vt:lpstr>
      <vt:lpstr>The Expanding Team</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Behavioral Health Integration</dc:title>
  <dc:creator>Charles Fenzi</dc:creator>
  <cp:lastModifiedBy>Training</cp:lastModifiedBy>
  <cp:revision>82</cp:revision>
  <dcterms:created xsi:type="dcterms:W3CDTF">2018-01-02T21:36:30Z</dcterms:created>
  <dcterms:modified xsi:type="dcterms:W3CDTF">2018-10-25T00:13:19Z</dcterms:modified>
</cp:coreProperties>
</file>